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23" r:id="rId2"/>
    <p:sldMasterId id="2147483835" r:id="rId3"/>
    <p:sldMasterId id="2147483847" r:id="rId4"/>
    <p:sldMasterId id="2147483859" r:id="rId5"/>
  </p:sldMasterIdLst>
  <p:notesMasterIdLst>
    <p:notesMasterId r:id="rId68"/>
  </p:notesMasterIdLst>
  <p:sldIdLst>
    <p:sldId id="256" r:id="rId6"/>
    <p:sldId id="3410" r:id="rId7"/>
    <p:sldId id="2207" r:id="rId8"/>
    <p:sldId id="3395" r:id="rId9"/>
    <p:sldId id="3415" r:id="rId10"/>
    <p:sldId id="3416" r:id="rId11"/>
    <p:sldId id="436" r:id="rId12"/>
    <p:sldId id="446" r:id="rId13"/>
    <p:sldId id="459" r:id="rId14"/>
    <p:sldId id="460" r:id="rId15"/>
    <p:sldId id="3419" r:id="rId16"/>
    <p:sldId id="3417" r:id="rId17"/>
    <p:sldId id="463" r:id="rId18"/>
    <p:sldId id="3420" r:id="rId19"/>
    <p:sldId id="3421" r:id="rId20"/>
    <p:sldId id="3422" r:id="rId21"/>
    <p:sldId id="3423" r:id="rId22"/>
    <p:sldId id="464" r:id="rId23"/>
    <p:sldId id="3414" r:id="rId24"/>
    <p:sldId id="366" r:id="rId25"/>
    <p:sldId id="3411" r:id="rId26"/>
    <p:sldId id="3412" r:id="rId27"/>
    <p:sldId id="3413" r:id="rId28"/>
    <p:sldId id="260" r:id="rId29"/>
    <p:sldId id="515" r:id="rId30"/>
    <p:sldId id="462" r:id="rId31"/>
    <p:sldId id="468" r:id="rId32"/>
    <p:sldId id="470" r:id="rId33"/>
    <p:sldId id="471" r:id="rId34"/>
    <p:sldId id="537" r:id="rId35"/>
    <p:sldId id="538" r:id="rId36"/>
    <p:sldId id="539" r:id="rId37"/>
    <p:sldId id="540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49" r:id="rId47"/>
    <p:sldId id="550" r:id="rId48"/>
    <p:sldId id="551" r:id="rId49"/>
    <p:sldId id="552" r:id="rId50"/>
    <p:sldId id="477" r:id="rId51"/>
    <p:sldId id="522" r:id="rId52"/>
    <p:sldId id="518" r:id="rId53"/>
    <p:sldId id="525" r:id="rId54"/>
    <p:sldId id="524" r:id="rId55"/>
    <p:sldId id="526" r:id="rId56"/>
    <p:sldId id="527" r:id="rId57"/>
    <p:sldId id="528" r:id="rId58"/>
    <p:sldId id="529" r:id="rId59"/>
    <p:sldId id="530" r:id="rId60"/>
    <p:sldId id="531" r:id="rId61"/>
    <p:sldId id="532" r:id="rId62"/>
    <p:sldId id="533" r:id="rId63"/>
    <p:sldId id="534" r:id="rId64"/>
    <p:sldId id="535" r:id="rId65"/>
    <p:sldId id="536" r:id="rId66"/>
    <p:sldId id="3418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45FA"/>
    <a:srgbClr val="F8981D"/>
    <a:srgbClr val="0A00DA"/>
    <a:srgbClr val="C00000"/>
    <a:srgbClr val="826983"/>
    <a:srgbClr val="8FA0A7"/>
    <a:srgbClr val="F1597D"/>
    <a:srgbClr val="020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5854" autoAdjust="0"/>
    <p:restoredTop sz="94660"/>
  </p:normalViewPr>
  <p:slideViewPr>
    <p:cSldViewPr snapToGrid="0" showGuides="1">
      <p:cViewPr varScale="1">
        <p:scale>
          <a:sx n="129" d="100"/>
          <a:sy n="129" d="100"/>
        </p:scale>
        <p:origin x="496" y="19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54975-61E1-4663-AE1E-EA2AA35284B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F1D21-1826-4374-A368-B2C406B0BF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our schedule, we design the hardware accelerator for four weeks as the blue part shows.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3137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336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3064565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131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1205684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54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209779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74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329210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495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4158539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15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315172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36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3985338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565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953518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769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84438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597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79327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figure on the left shows the basic structure of processing element.</a:t>
            </a:r>
          </a:p>
          <a:p>
            <a:r>
              <a:rPr kumimoji="1" lang="en-US" altLang="ko-KR" dirty="0"/>
              <a:t>The multi-bit signals are shown in bold and thick arrows.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As explained on the right of this slide, </a:t>
            </a:r>
          </a:p>
          <a:p>
            <a:r>
              <a:rPr kumimoji="1" lang="en-US" altLang="ko-KR" dirty="0"/>
              <a:t>There are two execution steps in the PE.</a:t>
            </a:r>
          </a:p>
          <a:p>
            <a:r>
              <a:rPr kumimoji="1" lang="en-US" altLang="ko-KR" dirty="0"/>
              <a:t>In step 1, we write data (in fact, the elements of matrix in matrix-vector multiplication) to the internal memory, i.e.,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[]. For this operation we set ‘we’ to ‘1’.</a:t>
            </a:r>
          </a:p>
          <a:p>
            <a:r>
              <a:rPr kumimoji="1" lang="en-US" altLang="ko-KR" dirty="0"/>
              <a:t>In step 2, we do computation where the MAC unit takes three inputs, one from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[], another from the input port 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, and the other from its own output (for accumulation). For this operation, we set ‘we’ to ‘0’.</a:t>
            </a:r>
          </a:p>
          <a:p>
            <a:r>
              <a:rPr kumimoji="1" lang="en-US" altLang="ko-KR" dirty="0"/>
              <a:t>Let’s see how each step works in the following slides.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804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6179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4243926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3925" y="4311650"/>
            <a:ext cx="5086350" cy="4089400"/>
          </a:xfrm>
          <a:noFill/>
        </p:spPr>
        <p:txBody>
          <a:bodyPr lIns="90503" tIns="44457" rIns="90503" bIns="44457"/>
          <a:lstStyle/>
          <a:p>
            <a:endParaRPr lang="ko-KR" altLang="ko-KR">
              <a:latin typeface="Times New Roman" panose="02020603050405020304" pitchFamily="18" charset="0"/>
            </a:endParaRPr>
          </a:p>
        </p:txBody>
      </p:sp>
      <p:sp>
        <p:nvSpPr>
          <p:cNvPr id="163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4338" y="687388"/>
            <a:ext cx="6107112" cy="3436937"/>
          </a:xfrm>
          <a:ln cap="flat"/>
        </p:spPr>
      </p:sp>
    </p:spTree>
    <p:extLst>
      <p:ext uri="{BB962C8B-B14F-4D97-AF65-F5344CB8AC3E}">
        <p14:creationId xmlns:p14="http://schemas.microsoft.com/office/powerpoint/2010/main" val="1732300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The figure on the left shows the basic structure of processing element.</a:t>
            </a:r>
          </a:p>
          <a:p>
            <a:r>
              <a:rPr kumimoji="1" lang="en-US" altLang="ko-KR" dirty="0"/>
              <a:t>The multi-bit signals are shown in bold and thick arrows.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As explained on the right of this slide, </a:t>
            </a:r>
          </a:p>
          <a:p>
            <a:r>
              <a:rPr kumimoji="1" lang="en-US" altLang="ko-KR" dirty="0"/>
              <a:t>There are two execution steps in the PE.</a:t>
            </a:r>
          </a:p>
          <a:p>
            <a:r>
              <a:rPr kumimoji="1" lang="en-US" altLang="ko-KR" dirty="0"/>
              <a:t>In step 1, we write data (in fact, the elements of matrix in matrix-vector multiplication) to the internal memory, i.e.,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[]. For this operation we set ‘we’ to ‘1’.</a:t>
            </a:r>
          </a:p>
          <a:p>
            <a:r>
              <a:rPr kumimoji="1" lang="en-US" altLang="ko-KR" dirty="0"/>
              <a:t>In step 2, we do computation where the MAC unit takes three inputs, one from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[], another from the input port 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, and the other from its own output (for accumulation). For this operation, we set ‘we’ to ‘0’.</a:t>
            </a:r>
          </a:p>
          <a:p>
            <a:r>
              <a:rPr kumimoji="1" lang="en-US" altLang="ko-KR" dirty="0"/>
              <a:t>Let’s see how each step works in the following slides.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step 1, we write matrix elements to the local register,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To do that, we set ‘we’ to ‘1’.</a:t>
            </a:r>
          </a:p>
          <a:p>
            <a:r>
              <a:rPr kumimoji="1" lang="en-US" altLang="ko-KR" dirty="0"/>
              <a:t>We also set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 and din to write data to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peram</a:t>
            </a:r>
            <a:r>
              <a:rPr kumimoji="1" lang="en-US" altLang="ko-KR" dirty="0"/>
              <a:t> has 64 elements. Thus, we will perform write operations 64 times while incrementing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 and providing new data to ‘din’.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52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Step 2, we perform computation, i.e., the MAC performs dot-product operation between a set of matrix elements (in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) and a set of vector elements provided to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The testbench (later, our accelerator design which instantiates PEs) will provide 64 vector elements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First, we (=the testbench) need to set ‘we’ to ‘0’ and ‘valid’ to ‘1’ as the slide shows.</a:t>
            </a:r>
          </a:p>
          <a:p>
            <a:r>
              <a:rPr kumimoji="1" lang="en-US" altLang="ko-KR" dirty="0"/>
              <a:t>Then, the testbench needs to provide 64 data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 while incrementing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In Step 2, for each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 provides the associated data, e.g., if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 = 10,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[10] is provided to MAC.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612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Step 2, we perform computation, i.e., the MAC performs dot-product operation between a set of matrix elements (in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) and a set of vector elements provided to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The testbench (later, our accelerator design which instantiates PEs) will provide 64 vector elements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First, we (=the testbench) need to set ‘we’ to ‘0’ and ‘valid’ to ‘1’ as the slide shows.</a:t>
            </a:r>
          </a:p>
          <a:p>
            <a:r>
              <a:rPr kumimoji="1" lang="en-US" altLang="ko-KR" dirty="0"/>
              <a:t>Then, the testbench needs to provide 64 data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 while incrementing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In Step 2, for each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 provides the associated data, e.g., if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 = 10,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[10] is provided to MAC.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0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Step 2, we perform computation, i.e., the MAC performs dot-product operation between a set of matrix elements (in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) and a set of vector elements provided to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The testbench (later, our accelerator design which instantiates PEs) will provide 64 vector elements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First, we (=the testbench) need to set ‘we’ to ‘0’ and ‘valid’ to ‘1’ as the slide shows.</a:t>
            </a:r>
          </a:p>
          <a:p>
            <a:r>
              <a:rPr kumimoji="1" lang="en-US" altLang="ko-KR" dirty="0"/>
              <a:t>Then, the testbench needs to provide 64 data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 while incrementing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In Step 2, for each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 provides the associated data, e.g., if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 = 10,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[10] is provided to MAC.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89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 Step 2, we perform computation, i.e., the MAC performs dot-product operation between a set of matrix elements (in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) and a set of vector elements provided to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The testbench (later, our accelerator design which instantiates PEs) will provide 64 vector elements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First, we (=the testbench) need to set ‘we’ to ‘0’ and ‘valid’ to ‘1’ as the slide shows.</a:t>
            </a:r>
          </a:p>
          <a:p>
            <a:r>
              <a:rPr kumimoji="1" lang="en-US" altLang="ko-KR" dirty="0"/>
              <a:t>Then, the testbench needs to provide 64 data via ‘</a:t>
            </a:r>
            <a:r>
              <a:rPr kumimoji="1" lang="en-US" altLang="ko-KR" dirty="0" err="1"/>
              <a:t>ain</a:t>
            </a:r>
            <a:r>
              <a:rPr kumimoji="1" lang="en-US" altLang="ko-KR" dirty="0"/>
              <a:t>’ while incrementing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’.</a:t>
            </a:r>
          </a:p>
          <a:p>
            <a:r>
              <a:rPr kumimoji="1" lang="en-US" altLang="ko-KR" dirty="0"/>
              <a:t>In Step 2, for each ‘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’,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 provides the associated data, e.g., if </a:t>
            </a:r>
            <a:r>
              <a:rPr kumimoji="1" lang="en-US" altLang="ko-KR" dirty="0" err="1"/>
              <a:t>addr</a:t>
            </a:r>
            <a:r>
              <a:rPr kumimoji="1" lang="en-US" altLang="ko-KR" dirty="0"/>
              <a:t> = 10, </a:t>
            </a:r>
            <a:r>
              <a:rPr kumimoji="1" lang="en-US" altLang="ko-KR" dirty="0" err="1"/>
              <a:t>peram</a:t>
            </a:r>
            <a:r>
              <a:rPr kumimoji="1" lang="en-US" altLang="ko-KR" dirty="0"/>
              <a:t>[10] is provided to MAC.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862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After completing the dot-product operation between two vectors (one matrix row and the other input vector),</a:t>
            </a:r>
          </a:p>
          <a:p>
            <a:r>
              <a:rPr kumimoji="1" lang="en-US" altLang="ko-KR" dirty="0"/>
              <a:t>The MAC unit provides the output while setting ‘</a:t>
            </a:r>
            <a:r>
              <a:rPr kumimoji="1" lang="en-US" altLang="ko-KR" dirty="0" err="1"/>
              <a:t>dvalid</a:t>
            </a:r>
            <a:r>
              <a:rPr kumimoji="1" lang="en-US" altLang="ko-KR" dirty="0"/>
              <a:t>’ to ‘1’.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89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99451"/>
            <a:ext cx="9144000" cy="1768619"/>
          </a:xfrm>
        </p:spPr>
        <p:txBody>
          <a:bodyPr anchor="ctr">
            <a:normAutofit/>
          </a:bodyPr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324944"/>
            <a:ext cx="9144000" cy="4619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47751" y="4942710"/>
            <a:ext cx="38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en-US" altLang="ko-KR" sz="1800" baseline="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 Architecture Lab.</a:t>
            </a:r>
            <a:endParaRPr lang="ko-KR" altLang="en-US" sz="18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04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5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243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/>
          <p:cNvSpPr>
            <a:spLocks noGrp="1"/>
          </p:cNvSpPr>
          <p:nvPr>
            <p:ph idx="1"/>
          </p:nvPr>
        </p:nvSpPr>
        <p:spPr>
          <a:xfrm>
            <a:off x="339436" y="1364307"/>
            <a:ext cx="11014364" cy="458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61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436" y="328179"/>
            <a:ext cx="1147619" cy="826366"/>
          </a:xfrm>
          <a:ln w="31750" cap="sq" cmpd="dbl">
            <a:noFill/>
            <a:bevel/>
          </a:ln>
        </p:spPr>
        <p:txBody>
          <a:bodyPr/>
          <a:lstStyle>
            <a:lvl1pPr>
              <a:defRPr u="non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903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1850" y="1708515"/>
            <a:ext cx="10521950" cy="285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00349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881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있는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39436" y="1392382"/>
            <a:ext cx="4888346" cy="3811588"/>
          </a:xfrm>
        </p:spPr>
        <p:txBody>
          <a:bodyPr/>
          <a:lstStyle>
            <a:lvl1pPr marL="285750" indent="-285750">
              <a:buClr>
                <a:srgbClr val="826983"/>
              </a:buClr>
              <a:buFont typeface="Wingdings" panose="05000000000000000000" pitchFamily="2" charset="2"/>
              <a:buChar char="§"/>
              <a:defRPr sz="1600"/>
            </a:lvl1pPr>
            <a:lvl2pPr marL="742950" indent="-285750">
              <a:buClr>
                <a:srgbClr val="826983"/>
              </a:buClr>
              <a:buFont typeface="맑은 고딕" panose="020B0503020000020004" pitchFamily="50" charset="-127"/>
              <a:buChar char="-"/>
              <a:defRPr sz="1200"/>
            </a:lvl2pPr>
            <a:lvl3pPr marL="1085850" indent="-171450">
              <a:buFont typeface="맑은 고딕" panose="020B0503020000020004" pitchFamily="50" charset="-127"/>
              <a:buChar char="-"/>
              <a:defRPr sz="1200"/>
            </a:lvl3pPr>
            <a:lvl4pPr marL="1543050" indent="-171450">
              <a:buFont typeface="맑은 고딕" panose="020B0503020000020004" pitchFamily="50" charset="-127"/>
              <a:buChar char="-"/>
              <a:defRPr sz="1000"/>
            </a:lvl4pPr>
            <a:lvl5pPr marL="2000250" indent="-171450">
              <a:buFont typeface="맑은 고딕" panose="020B0503020000020004" pitchFamily="50" charset="-127"/>
              <a:buChar char="-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-65903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733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bg>
      <p:bgPr>
        <a:gradFill>
          <a:gsLst>
            <a:gs pos="84424">
              <a:srgbClr val="AFCEEB"/>
            </a:gs>
            <a:gs pos="5600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 flipH="1">
            <a:off x="264358" y="902090"/>
            <a:ext cx="2208626" cy="10551"/>
          </a:xfrm>
          <a:prstGeom prst="line">
            <a:avLst/>
          </a:prstGeom>
          <a:ln w="381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53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905"/>
            <a:ext cx="10972800" cy="38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686427"/>
            <a:ext cx="10296395" cy="114247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ko-KR" noProof="0"/>
              <a:t>Click to edit Master title style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5497" y="3886618"/>
            <a:ext cx="8534400" cy="1770919"/>
          </a:xfrm>
        </p:spPr>
        <p:txBody>
          <a:bodyPr/>
          <a:lstStyle>
            <a:lvl1pPr marL="0" indent="0">
              <a:buFont typeface="Monotype Sorts" pitchFamily="2" charset="2"/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altLang="ko-KR" noProof="0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47803" y="6229559"/>
            <a:ext cx="2574099" cy="514037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200395" y="6229559"/>
            <a:ext cx="3791211" cy="514037"/>
          </a:xfrm>
        </p:spPr>
        <p:txBody>
          <a:bodyPr/>
          <a:lstStyle>
            <a:lvl1pPr>
              <a:defRPr sz="1382"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805797" y="6229559"/>
            <a:ext cx="2438400" cy="514037"/>
          </a:xfrm>
        </p:spPr>
        <p:txBody>
          <a:bodyPr/>
          <a:lstStyle>
            <a:lvl1pPr>
              <a:defRPr>
                <a:solidFill>
                  <a:srgbClr val="5E574E"/>
                </a:solidFill>
              </a:defRPr>
            </a:lvl1pPr>
          </a:lstStyle>
          <a:p>
            <a:pPr>
              <a:defRPr/>
            </a:pPr>
            <a:fld id="{EF3E1F65-BD43-4A29-99B8-DD662A6C1BD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9354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5C08FDD5-2E40-4589-9B9D-401E84FB15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9915E-93DC-43DD-9F67-35D8EAAC1E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422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097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893" y="1709799"/>
            <a:ext cx="10515601" cy="2852276"/>
          </a:xfrm>
        </p:spPr>
        <p:txBody>
          <a:bodyPr/>
          <a:lstStyle>
            <a:lvl1pPr>
              <a:defRPr sz="5923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0893" y="4588717"/>
            <a:ext cx="10515601" cy="1501363"/>
          </a:xfrm>
        </p:spPr>
        <p:txBody>
          <a:bodyPr/>
          <a:lstStyle>
            <a:lvl1pPr marL="0" indent="0">
              <a:buNone/>
              <a:defRPr sz="2369"/>
            </a:lvl1pPr>
            <a:lvl2pPr marL="451348" indent="0">
              <a:buNone/>
              <a:defRPr sz="1974"/>
            </a:lvl2pPr>
            <a:lvl3pPr marL="902696" indent="0">
              <a:buNone/>
              <a:defRPr sz="1777"/>
            </a:lvl3pPr>
            <a:lvl4pPr marL="1354044" indent="0">
              <a:buNone/>
              <a:defRPr sz="1580"/>
            </a:lvl4pPr>
            <a:lvl5pPr marL="1805391" indent="0">
              <a:buNone/>
              <a:defRPr sz="1580"/>
            </a:lvl5pPr>
            <a:lvl6pPr marL="2256739" indent="0">
              <a:buNone/>
              <a:defRPr sz="1580"/>
            </a:lvl6pPr>
            <a:lvl7pPr marL="2708087" indent="0">
              <a:buNone/>
              <a:defRPr sz="1580"/>
            </a:lvl7pPr>
            <a:lvl8pPr marL="3159435" indent="0">
              <a:buNone/>
              <a:defRPr sz="1580"/>
            </a:lvl8pPr>
            <a:lvl9pPr marL="3610783" indent="0">
              <a:buNone/>
              <a:defRPr sz="15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DFDA3EC7-4228-42E3-B966-2876BFCE85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2AD49F-896C-4CDF-94FF-46FFF1CF28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2361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096"/>
            <a:ext cx="5352789" cy="44570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62806" y="1600096"/>
            <a:ext cx="5352789" cy="44570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01005DBC-C2B9-4147-8C0A-3B688175AC2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87863-A7CF-45AE-B341-D5C3D920C4D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6999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244" y="365155"/>
            <a:ext cx="10515601" cy="13258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245" y="1681590"/>
            <a:ext cx="5158636" cy="822771"/>
          </a:xfrm>
        </p:spPr>
        <p:txBody>
          <a:bodyPr anchor="b"/>
          <a:lstStyle>
            <a:lvl1pPr marL="0" indent="0">
              <a:buNone/>
              <a:defRPr sz="2369" b="1"/>
            </a:lvl1pPr>
            <a:lvl2pPr marL="451348" indent="0">
              <a:buNone/>
              <a:defRPr sz="1974" b="1"/>
            </a:lvl2pPr>
            <a:lvl3pPr marL="902696" indent="0">
              <a:buNone/>
              <a:defRPr sz="1777" b="1"/>
            </a:lvl3pPr>
            <a:lvl4pPr marL="1354044" indent="0">
              <a:buNone/>
              <a:defRPr sz="1580" b="1"/>
            </a:lvl4pPr>
            <a:lvl5pPr marL="1805391" indent="0">
              <a:buNone/>
              <a:defRPr sz="1580" b="1"/>
            </a:lvl5pPr>
            <a:lvl6pPr marL="2256739" indent="0">
              <a:buNone/>
              <a:defRPr sz="1580" b="1"/>
            </a:lvl6pPr>
            <a:lvl7pPr marL="2708087" indent="0">
              <a:buNone/>
              <a:defRPr sz="1580" b="1"/>
            </a:lvl7pPr>
            <a:lvl8pPr marL="3159435" indent="0">
              <a:buNone/>
              <a:defRPr sz="1580" b="1"/>
            </a:lvl8pPr>
            <a:lvl9pPr marL="3610783" indent="0">
              <a:buNone/>
              <a:defRPr sz="158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245" y="2504361"/>
            <a:ext cx="5158636" cy="36860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3245" y="1681590"/>
            <a:ext cx="5181600" cy="822771"/>
          </a:xfrm>
        </p:spPr>
        <p:txBody>
          <a:bodyPr anchor="b"/>
          <a:lstStyle>
            <a:lvl1pPr marL="0" indent="0">
              <a:buNone/>
              <a:defRPr sz="2369" b="1"/>
            </a:lvl1pPr>
            <a:lvl2pPr marL="451348" indent="0">
              <a:buNone/>
              <a:defRPr sz="1974" b="1"/>
            </a:lvl2pPr>
            <a:lvl3pPr marL="902696" indent="0">
              <a:buNone/>
              <a:defRPr sz="1777" b="1"/>
            </a:lvl3pPr>
            <a:lvl4pPr marL="1354044" indent="0">
              <a:buNone/>
              <a:defRPr sz="1580" b="1"/>
            </a:lvl4pPr>
            <a:lvl5pPr marL="1805391" indent="0">
              <a:buNone/>
              <a:defRPr sz="1580" b="1"/>
            </a:lvl5pPr>
            <a:lvl6pPr marL="2256739" indent="0">
              <a:buNone/>
              <a:defRPr sz="1580" b="1"/>
            </a:lvl6pPr>
            <a:lvl7pPr marL="2708087" indent="0">
              <a:buNone/>
              <a:defRPr sz="1580" b="1"/>
            </a:lvl7pPr>
            <a:lvl8pPr marL="3159435" indent="0">
              <a:buNone/>
              <a:defRPr sz="1580" b="1"/>
            </a:lvl8pPr>
            <a:lvl9pPr marL="3610783" indent="0">
              <a:buNone/>
              <a:defRPr sz="158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3245" y="2504361"/>
            <a:ext cx="5181600" cy="368601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812A318D-6BB9-4F57-969E-C24CE9CC4A6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20E04B-7458-4E69-9709-C5F4C7BA2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4196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3C616200-1769-4BC9-98FC-1617C0E4874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6A937-D4DB-43F8-81B8-C2AFF23CAE6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6691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EA713095-0625-4BBD-B38F-0B184419719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892D9-7654-4070-8694-229AE048FB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2730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244" y="457618"/>
            <a:ext cx="3933173" cy="1600096"/>
          </a:xfrm>
        </p:spPr>
        <p:txBody>
          <a:bodyPr/>
          <a:lstStyle>
            <a:lvl1pPr>
              <a:defRPr sz="315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688" y="987327"/>
            <a:ext cx="6171156" cy="4873944"/>
          </a:xfrm>
        </p:spPr>
        <p:txBody>
          <a:bodyPr/>
          <a:lstStyle>
            <a:lvl1pPr>
              <a:defRPr sz="3159"/>
            </a:lvl1pPr>
            <a:lvl2pPr>
              <a:defRPr sz="2764"/>
            </a:lvl2pPr>
            <a:lvl3pPr>
              <a:defRPr sz="2369"/>
            </a:lvl3pPr>
            <a:lvl4pPr>
              <a:defRPr sz="1974"/>
            </a:lvl4pPr>
            <a:lvl5pPr>
              <a:defRPr sz="1974"/>
            </a:lvl5pPr>
            <a:lvl6pPr>
              <a:defRPr sz="1974"/>
            </a:lvl6pPr>
            <a:lvl7pPr>
              <a:defRPr sz="1974"/>
            </a:lvl7pPr>
            <a:lvl8pPr>
              <a:defRPr sz="1974"/>
            </a:lvl8pPr>
            <a:lvl9pPr>
              <a:defRPr sz="197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244" y="2057714"/>
            <a:ext cx="3933173" cy="3811393"/>
          </a:xfrm>
        </p:spPr>
        <p:txBody>
          <a:bodyPr/>
          <a:lstStyle>
            <a:lvl1pPr marL="0" indent="0">
              <a:buNone/>
              <a:defRPr sz="1580"/>
            </a:lvl1pPr>
            <a:lvl2pPr marL="451348" indent="0">
              <a:buNone/>
              <a:defRPr sz="1382"/>
            </a:lvl2pPr>
            <a:lvl3pPr marL="902696" indent="0">
              <a:buNone/>
              <a:defRPr sz="1185"/>
            </a:lvl3pPr>
            <a:lvl4pPr marL="1354044" indent="0">
              <a:buNone/>
              <a:defRPr sz="987"/>
            </a:lvl4pPr>
            <a:lvl5pPr marL="1805391" indent="0">
              <a:buNone/>
              <a:defRPr sz="987"/>
            </a:lvl5pPr>
            <a:lvl6pPr marL="2256739" indent="0">
              <a:buNone/>
              <a:defRPr sz="987"/>
            </a:lvl6pPr>
            <a:lvl7pPr marL="2708087" indent="0">
              <a:buNone/>
              <a:defRPr sz="987"/>
            </a:lvl7pPr>
            <a:lvl8pPr marL="3159435" indent="0">
              <a:buNone/>
              <a:defRPr sz="987"/>
            </a:lvl8pPr>
            <a:lvl9pPr marL="3610783" indent="0">
              <a:buNone/>
              <a:defRPr sz="98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41DCF3DC-C067-4CD9-8E48-C4DFB0DEC0C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0F1928-40A7-4699-87F5-E6B68826421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3670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244" y="457618"/>
            <a:ext cx="3933173" cy="1600096"/>
          </a:xfrm>
        </p:spPr>
        <p:txBody>
          <a:bodyPr/>
          <a:lstStyle>
            <a:lvl1pPr>
              <a:defRPr sz="3159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688" y="987327"/>
            <a:ext cx="6171156" cy="4873944"/>
          </a:xfrm>
        </p:spPr>
        <p:txBody>
          <a:bodyPr/>
          <a:lstStyle>
            <a:lvl1pPr marL="0" indent="0">
              <a:buNone/>
              <a:defRPr sz="3159"/>
            </a:lvl1pPr>
            <a:lvl2pPr marL="451348" indent="0">
              <a:buNone/>
              <a:defRPr sz="2764"/>
            </a:lvl2pPr>
            <a:lvl3pPr marL="902696" indent="0">
              <a:buNone/>
              <a:defRPr sz="2369"/>
            </a:lvl3pPr>
            <a:lvl4pPr marL="1354044" indent="0">
              <a:buNone/>
              <a:defRPr sz="1974"/>
            </a:lvl4pPr>
            <a:lvl5pPr marL="1805391" indent="0">
              <a:buNone/>
              <a:defRPr sz="1974"/>
            </a:lvl5pPr>
            <a:lvl6pPr marL="2256739" indent="0">
              <a:buNone/>
              <a:defRPr sz="1974"/>
            </a:lvl6pPr>
            <a:lvl7pPr marL="2708087" indent="0">
              <a:buNone/>
              <a:defRPr sz="1974"/>
            </a:lvl7pPr>
            <a:lvl8pPr marL="3159435" indent="0">
              <a:buNone/>
              <a:defRPr sz="1974"/>
            </a:lvl8pPr>
            <a:lvl9pPr marL="3610783" indent="0">
              <a:buNone/>
              <a:defRPr sz="1974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244" y="2057714"/>
            <a:ext cx="3933173" cy="3811393"/>
          </a:xfrm>
        </p:spPr>
        <p:txBody>
          <a:bodyPr/>
          <a:lstStyle>
            <a:lvl1pPr marL="0" indent="0">
              <a:buNone/>
              <a:defRPr sz="1580"/>
            </a:lvl1pPr>
            <a:lvl2pPr marL="451348" indent="0">
              <a:buNone/>
              <a:defRPr sz="1382"/>
            </a:lvl2pPr>
            <a:lvl3pPr marL="902696" indent="0">
              <a:buNone/>
              <a:defRPr sz="1185"/>
            </a:lvl3pPr>
            <a:lvl4pPr marL="1354044" indent="0">
              <a:buNone/>
              <a:defRPr sz="987"/>
            </a:lvl4pPr>
            <a:lvl5pPr marL="1805391" indent="0">
              <a:buNone/>
              <a:defRPr sz="987"/>
            </a:lvl5pPr>
            <a:lvl6pPr marL="2256739" indent="0">
              <a:buNone/>
              <a:defRPr sz="987"/>
            </a:lvl6pPr>
            <a:lvl7pPr marL="2708087" indent="0">
              <a:buNone/>
              <a:defRPr sz="987"/>
            </a:lvl7pPr>
            <a:lvl8pPr marL="3159435" indent="0">
              <a:buNone/>
              <a:defRPr sz="987"/>
            </a:lvl8pPr>
            <a:lvl9pPr marL="3610783" indent="0">
              <a:buNone/>
              <a:defRPr sz="98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B917D0A8-A876-45F4-B946-EEC3DB87C1C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35BE0-32C6-45DC-9C04-E432CD325F7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89223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F4371661-B384-4EE8-91C9-5E24C195873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2E4B5-9774-4A13-BF8B-7F3FA55098C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3114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72395" y="228810"/>
            <a:ext cx="2743200" cy="582836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2795" y="228810"/>
            <a:ext cx="8029184" cy="582836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CS 150 - Fall  2000 - Sequential Logic Implementation - </a:t>
            </a:r>
            <a:fld id="{E17E09F8-5723-4EF7-82E0-2935129480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81885-4A75-43BB-BCA9-27D152B3878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7316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8E972C1-5572-4AF2-8578-0D7796D855BB}" type="datetimeFigureOut">
              <a:rPr lang="ko-KR" altLang="en-US" smtClean="0"/>
              <a:pPr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4846E9-8A92-434F-B62E-195B3EB553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3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942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78E972C1-5572-4AF2-8578-0D7796D855BB}" type="datetimeFigureOut">
              <a:rPr lang="ko-KR" altLang="en-US" smtClean="0"/>
              <a:pPr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3E4846E9-8A92-434F-B62E-195B3EB553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44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761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8749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313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593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103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159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354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76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5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 있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7405200" cy="7668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989" y="1357745"/>
            <a:ext cx="4321029" cy="4433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586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A862249-F4C1-C345-80A0-230DCA87339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340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2A10D25-A2D8-844A-8911-4895D5862B7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74867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B1C0B-933E-3C47-BE63-B4C007460D4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762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A7352-282F-7245-BAB5-67B6A85649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1616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9CAB7-CA72-FA4A-AF36-1852364E6F4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3619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6BCE0-50C5-2D4D-82FC-E6E31AAC53A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30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57D7-0E22-984F-B387-AE3054695C8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6999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1177-E04C-4A4F-B950-C3445BB89BB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0346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57371-5DC4-474A-AA57-9D4AB756041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5173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E72E-5F71-6D43-A1E8-7A6F2A2040F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10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254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F1A4D-7C27-D949-87E4-57B8AE6A954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968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62573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220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92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4688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811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22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7706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211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6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689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720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82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375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407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7405200" cy="7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8400" y="1364400"/>
            <a:ext cx="11016000" cy="45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23A8-828F-4344-BEBF-19FF83A5DA11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32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723" r:id="rId14"/>
    <p:sldLayoutId id="2147483724" r:id="rId15"/>
    <p:sldLayoutId id="2147483725" r:id="rId16"/>
    <p:sldLayoutId id="214748372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826983"/>
        </a:buClr>
        <a:buFont typeface="Wingdings" panose="05000000000000000000" pitchFamily="2" charset="2"/>
        <a:buChar char="§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26983"/>
        </a:buClr>
        <a:buFont typeface="맑은 고딕" panose="020B0503020000020004" pitchFamily="50" charset="-127"/>
        <a:buChar char="-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2795" y="228810"/>
            <a:ext cx="10363200" cy="838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096"/>
            <a:ext cx="10905995" cy="4457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665" tIns="46333" rIns="92665" bIns="463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955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6197" y="6400382"/>
            <a:ext cx="2538608" cy="4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defTabSz="915233">
              <a:spcBef>
                <a:spcPct val="50000"/>
              </a:spcBef>
              <a:defRPr sz="1382">
                <a:solidFill>
                  <a:srgbClr val="5E574E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endParaRPr lang="en-US" altLang="ko-KR"/>
          </a:p>
        </p:txBody>
      </p:sp>
      <p:sp>
        <p:nvSpPr>
          <p:cNvPr id="1955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4806" y="6400382"/>
            <a:ext cx="5860094" cy="4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algn="ctr" defTabSz="915233">
              <a:spcBef>
                <a:spcPct val="50000"/>
              </a:spcBef>
              <a:defRPr sz="1185">
                <a:solidFill>
                  <a:srgbClr val="5E574E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r>
              <a:rPr lang="en-US" altLang="ko-KR"/>
              <a:t>CS 150 - Fall  2000 - Sequential Logic Implementation - </a:t>
            </a:r>
            <a:fld id="{F4D267CD-DC38-4FFF-B710-7048ECAEB908}" type="slidenum">
              <a:rPr lang="en-US" altLang="ko-KR"/>
              <a:pPr eaLnBrk="0" fontAlgn="base" latinLnBrk="0" hangingPunct="0">
                <a:spcAft>
                  <a:spcPct val="0"/>
                </a:spcAft>
                <a:defRPr/>
              </a:pPr>
              <a:t>‹#›</a:t>
            </a:fld>
            <a:endParaRPr lang="en-US" altLang="ko-KR"/>
          </a:p>
        </p:txBody>
      </p:sp>
      <p:sp>
        <p:nvSpPr>
          <p:cNvPr id="1955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74900" y="6400382"/>
            <a:ext cx="2540695" cy="45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algn="r" defTabSz="915233">
              <a:spcBef>
                <a:spcPct val="50000"/>
              </a:spcBef>
              <a:defRPr sz="1382">
                <a:solidFill>
                  <a:srgbClr val="5E574E"/>
                </a:solidFill>
                <a:latin typeface="Arial" panose="020B0604020202020204" pitchFamily="34" charset="0"/>
                <a:ea typeface="굴림" panose="020B0600000101010101" pitchFamily="50" charset="-127"/>
              </a:defRPr>
            </a:lvl1pPr>
          </a:lstStyle>
          <a:p>
            <a:pPr eaLnBrk="0" fontAlgn="base" latinLnBrk="0" hangingPunct="0">
              <a:spcAft>
                <a:spcPct val="0"/>
              </a:spcAft>
              <a:defRPr/>
            </a:pPr>
            <a:fld id="{F2A618C5-0B7F-4CD9-A614-12EC19236FAB}" type="slidenum">
              <a:rPr lang="en-US" altLang="ko-KR"/>
              <a:pPr eaLnBrk="0" fontAlgn="base" latinLnBrk="0" hangingPunct="0">
                <a:spcAft>
                  <a:spcPct val="0"/>
                </a:spcAft>
                <a:defRPr/>
              </a:pPr>
              <a:t>‹#›</a:t>
            </a:fld>
            <a:endParaRPr lang="en-US" altLang="ko-KR"/>
          </a:p>
        </p:txBody>
      </p:sp>
      <p:pic>
        <p:nvPicPr>
          <p:cNvPr id="3079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7254"/>
            <a:ext cx="10972800" cy="383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70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sldNum="0" hdr="0" dt="0"/>
  <p:txStyles>
    <p:titleStyle>
      <a:lvl1pPr algn="l" defTabSz="915233" rtl="0" eaLnBrk="0" fontAlgn="base" hangingPunct="0">
        <a:spcBef>
          <a:spcPct val="0"/>
        </a:spcBef>
        <a:spcAft>
          <a:spcPct val="0"/>
        </a:spcAft>
        <a:defRPr kumimoji="1" sz="3159" kern="1200">
          <a:solidFill>
            <a:schemeClr val="tx2"/>
          </a:solidFill>
          <a:latin typeface="+mj-lt"/>
          <a:ea typeface="+mj-ea"/>
          <a:cs typeface="+mj-cs"/>
        </a:defRPr>
      </a:lvl1pPr>
      <a:lvl2pPr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2pPr>
      <a:lvl3pPr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3pPr>
      <a:lvl4pPr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4pPr>
      <a:lvl5pPr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5pPr>
      <a:lvl6pPr marL="451348"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6pPr>
      <a:lvl7pPr marL="902696"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7pPr>
      <a:lvl8pPr marL="1354044"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8pPr>
      <a:lvl9pPr marL="1805391" algn="l" defTabSz="915233" rtl="0" eaLnBrk="0" fontAlgn="base" hangingPunct="0">
        <a:spcBef>
          <a:spcPct val="0"/>
        </a:spcBef>
        <a:spcAft>
          <a:spcPct val="0"/>
        </a:spcAft>
        <a:defRPr kumimoji="1" sz="3159">
          <a:solidFill>
            <a:schemeClr val="tx2"/>
          </a:solidFill>
          <a:latin typeface="Comic Sans MS" panose="030F0702030302020204" pitchFamily="66" charset="0"/>
        </a:defRPr>
      </a:lvl9pPr>
    </p:titleStyle>
    <p:bodyStyle>
      <a:lvl1pPr marL="343213" indent="-343213" algn="l" defTabSz="915233" rtl="0" eaLnBrk="0" fontAlgn="base" hangingPunct="0">
        <a:spcBef>
          <a:spcPct val="40000"/>
        </a:spcBef>
        <a:spcAft>
          <a:spcPct val="0"/>
        </a:spcAft>
        <a:buClr>
          <a:schemeClr val="accent2"/>
        </a:buClr>
        <a:buFont typeface="Monotype Sorts" pitchFamily="2" charset="2"/>
        <a:buChar char="z"/>
        <a:defRPr kumimoji="1" sz="2369" kern="1200">
          <a:solidFill>
            <a:schemeClr val="tx1"/>
          </a:solidFill>
          <a:latin typeface="+mn-lt"/>
          <a:ea typeface="+mn-ea"/>
          <a:cs typeface="+mn-cs"/>
        </a:defRPr>
      </a:lvl1pPr>
      <a:lvl2pPr marL="742843" indent="-285227" algn="l" defTabSz="91523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y"/>
        <a:defRPr kumimoji="1" sz="1974" kern="1200">
          <a:solidFill>
            <a:schemeClr val="tx1"/>
          </a:solidFill>
          <a:latin typeface="+mn-lt"/>
          <a:ea typeface="+mn-ea"/>
          <a:cs typeface="+mn-cs"/>
        </a:defRPr>
      </a:lvl2pPr>
      <a:lvl3pPr marL="1144041" indent="-228808" algn="l" defTabSz="91523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onotype Sorts" pitchFamily="2" charset="2"/>
        <a:buChar char="x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1658" indent="-228808" algn="l" defTabSz="91523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708" indent="-228808" algn="l" defTabSz="915233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–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482413" indent="-225674" algn="l" defTabSz="902696" rtl="0" eaLnBrk="1" latinLnBrk="1" hangingPunct="1">
        <a:lnSpc>
          <a:spcPct val="90000"/>
        </a:lnSpc>
        <a:spcBef>
          <a:spcPts val="494"/>
        </a:spcBef>
        <a:buFont typeface="Arial" panose="020B0604020202020204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6pPr>
      <a:lvl7pPr marL="2933761" indent="-225674" algn="l" defTabSz="902696" rtl="0" eaLnBrk="1" latinLnBrk="1" hangingPunct="1">
        <a:lnSpc>
          <a:spcPct val="90000"/>
        </a:lnSpc>
        <a:spcBef>
          <a:spcPts val="494"/>
        </a:spcBef>
        <a:buFont typeface="Arial" panose="020B0604020202020204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7pPr>
      <a:lvl8pPr marL="3385109" indent="-225674" algn="l" defTabSz="902696" rtl="0" eaLnBrk="1" latinLnBrk="1" hangingPunct="1">
        <a:lnSpc>
          <a:spcPct val="90000"/>
        </a:lnSpc>
        <a:spcBef>
          <a:spcPts val="494"/>
        </a:spcBef>
        <a:buFont typeface="Arial" panose="020B0604020202020204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8pPr>
      <a:lvl9pPr marL="3836457" indent="-225674" algn="l" defTabSz="902696" rtl="0" eaLnBrk="1" latinLnBrk="1" hangingPunct="1">
        <a:lnSpc>
          <a:spcPct val="90000"/>
        </a:lnSpc>
        <a:spcBef>
          <a:spcPts val="494"/>
        </a:spcBef>
        <a:buFont typeface="Arial" panose="020B0604020202020204" pitchFamily="34" charset="0"/>
        <a:buChar char="•"/>
        <a:defRPr sz="17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1pPr>
      <a:lvl2pPr marL="451348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2pPr>
      <a:lvl3pPr marL="902696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3pPr>
      <a:lvl4pPr marL="1354044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4pPr>
      <a:lvl5pPr marL="1805391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5pPr>
      <a:lvl6pPr marL="2256739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6pPr>
      <a:lvl7pPr marL="2708087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7pPr>
      <a:lvl8pPr marL="3159435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8pPr>
      <a:lvl9pPr marL="3610783" algn="l" defTabSz="902696" rtl="0" eaLnBrk="1" latinLnBrk="1" hangingPunct="1">
        <a:defRPr sz="17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972C1-5572-4AF2-8578-0D7796D855BB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846E9-8A92-434F-B62E-195B3EB55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67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DEE12-E80A-F049-8DBD-7ACC411E95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2020. 4. 8.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5BEB-1B24-4853-993F-A06857DB8B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5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81306-771B-4B43-9384-DD221242D292}" type="datetimeFigureOut">
              <a:rPr lang="ko-KR" altLang="en-US" smtClean="0"/>
              <a:t>2020. 4. 8.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1514C-949E-4912-9B96-F7C2214649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9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tags" Target="../tags/tag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9896" y="1122363"/>
            <a:ext cx="10624457" cy="150509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Hardware System Design (Week 5)</a:t>
            </a:r>
            <a:br>
              <a:rPr lang="en-US" altLang="ko-KR" dirty="0"/>
            </a:br>
            <a:r>
              <a:rPr lang="en-US" altLang="ko-KR" dirty="0"/>
              <a:t>Verilog Design 4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62137"/>
            <a:ext cx="9144000" cy="2502568"/>
          </a:xfrm>
        </p:spPr>
        <p:txBody>
          <a:bodyPr>
            <a:normAutofit/>
          </a:bodyPr>
          <a:lstStyle/>
          <a:p>
            <a:r>
              <a:rPr lang="en-US" altLang="ko-KR" dirty="0"/>
              <a:t>April 14, 2020</a:t>
            </a:r>
          </a:p>
          <a:p>
            <a:r>
              <a:rPr lang="en-US" altLang="ko-KR" dirty="0"/>
              <a:t>Sungjoo Yoo</a:t>
            </a:r>
          </a:p>
          <a:p>
            <a:endParaRPr lang="en-US" altLang="ko-KR" dirty="0"/>
          </a:p>
          <a:p>
            <a:r>
              <a:rPr lang="en-US" altLang="ko-KR" dirty="0"/>
              <a:t>Computing Memory Architecture Lab.</a:t>
            </a:r>
          </a:p>
          <a:p>
            <a:r>
              <a:rPr lang="en-US" altLang="ko-KR" dirty="0"/>
              <a:t>CSE, SNU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2980" y="642865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http://cmalab.snu.ac.kr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69713" y="6335713"/>
            <a:ext cx="306387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7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"/>
    </mc:Choice>
    <mc:Fallback xmlns="">
      <p:transition spd="slow" advTm="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state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C20FEF-1E7E-EE40-9120-8EE71D6299FD}"/>
              </a:ext>
            </a:extLst>
          </p:cNvPr>
          <p:cNvGrpSpPr/>
          <p:nvPr/>
        </p:nvGrpSpPr>
        <p:grpSpPr>
          <a:xfrm>
            <a:off x="6945849" y="2460614"/>
            <a:ext cx="2925885" cy="2990511"/>
            <a:chOff x="2449932" y="2238868"/>
            <a:chExt cx="3805429" cy="388601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80CC740-5D40-B949-9CDC-1E77C2B95C41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197DE9-DE4E-0B4F-9892-E1C9852AE0D4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383FC50-C857-DF43-BD93-1BE52B944378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A09E5D0-6CE1-254E-A379-38DD8F2A468A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FD267CF-4FA3-5C4B-99F7-609784DBCEC3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6A4E7BD-391F-124E-A067-99069A99E76D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D7EBB1C-03CD-EE46-A6A8-C9BE83DB1DC7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9546A61-FD44-0F4B-BD76-CADE3E3C9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2609A21-1A46-2B47-853B-9E02455BA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BC96957-F36B-9D47-9085-839DCA26D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418A514-D54B-924F-A202-D458CF238831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BE8A1D9-8B84-734B-9E75-30F51A6D348D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96F39C2-E210-1940-8999-8EC74E4C6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42C44822-33D9-134F-A224-7A7C2FC43EA5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2AA6F7-90CF-384F-919C-1072A267A01C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701EAF-43C1-D043-8D33-3F0A34CC614C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3E8735-7246-8E49-8984-9DA75DB751FD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1426CE-DBF4-8741-82CF-53796DB8D37E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C227E8-AB62-B34B-9AF3-7B57FDA265CA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771D3E-2F40-534B-B14B-311ABB4898D2}"/>
              </a:ext>
            </a:extLst>
          </p:cNvPr>
          <p:cNvSpPr/>
          <p:nvPr/>
        </p:nvSpPr>
        <p:spPr>
          <a:xfrm>
            <a:off x="5312713" y="3246145"/>
            <a:ext cx="1290216" cy="370360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99DF23-89AA-4040-B215-651669F80F0E}"/>
              </a:ext>
            </a:extLst>
          </p:cNvPr>
          <p:cNvSpPr/>
          <p:nvPr/>
        </p:nvSpPr>
        <p:spPr>
          <a:xfrm>
            <a:off x="2203579" y="2269838"/>
            <a:ext cx="1199664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3EA091-90FF-464D-8A0C-0C5010D01AAA}"/>
              </a:ext>
            </a:extLst>
          </p:cNvPr>
          <p:cNvSpPr txBox="1"/>
          <p:nvPr/>
        </p:nvSpPr>
        <p:spPr>
          <a:xfrm>
            <a:off x="2285083" y="1772166"/>
            <a:ext cx="11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61DD47-A69D-C943-9E72-D1EC4FD892BA}"/>
              </a:ext>
            </a:extLst>
          </p:cNvPr>
          <p:cNvSpPr txBox="1"/>
          <p:nvPr/>
        </p:nvSpPr>
        <p:spPr>
          <a:xfrm>
            <a:off x="8136189" y="2383349"/>
            <a:ext cx="530984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5EDE26-0DB6-E145-9CFB-BA1D5C49E6B9}"/>
              </a:ext>
            </a:extLst>
          </p:cNvPr>
          <p:cNvSpPr/>
          <p:nvPr/>
        </p:nvSpPr>
        <p:spPr>
          <a:xfrm>
            <a:off x="4273214" y="2269838"/>
            <a:ext cx="5705671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72589E-AFF6-7E4F-B831-22EDF5560119}"/>
              </a:ext>
            </a:extLst>
          </p:cNvPr>
          <p:cNvSpPr txBox="1"/>
          <p:nvPr/>
        </p:nvSpPr>
        <p:spPr>
          <a:xfrm>
            <a:off x="6639317" y="1775159"/>
            <a:ext cx="1766589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0DA46E7-C23F-3C40-A401-2B3BFDA09AB2}"/>
              </a:ext>
            </a:extLst>
          </p:cNvPr>
          <p:cNvCxnSpPr/>
          <p:nvPr/>
        </p:nvCxnSpPr>
        <p:spPr>
          <a:xfrm>
            <a:off x="3406941" y="2471900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F478065-748A-CF48-88CD-3F2C8BB1D92B}"/>
              </a:ext>
            </a:extLst>
          </p:cNvPr>
          <p:cNvSpPr txBox="1"/>
          <p:nvPr/>
        </p:nvSpPr>
        <p:spPr>
          <a:xfrm>
            <a:off x="3519898" y="2101289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D0A22F-096C-B547-9390-E424BD2F37CD}"/>
              </a:ext>
            </a:extLst>
          </p:cNvPr>
          <p:cNvCxnSpPr/>
          <p:nvPr/>
        </p:nvCxnSpPr>
        <p:spPr>
          <a:xfrm>
            <a:off x="3399179" y="2953847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5AC2565-6BCA-DB49-A4D2-3AAED5DB2D3F}"/>
              </a:ext>
            </a:extLst>
          </p:cNvPr>
          <p:cNvSpPr txBox="1"/>
          <p:nvPr/>
        </p:nvSpPr>
        <p:spPr>
          <a:xfrm>
            <a:off x="3493962" y="25875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7B1FF-F6F8-7145-95D3-74BA183775D1}"/>
              </a:ext>
            </a:extLst>
          </p:cNvPr>
          <p:cNvCxnSpPr/>
          <p:nvPr/>
        </p:nvCxnSpPr>
        <p:spPr>
          <a:xfrm>
            <a:off x="3410523" y="3437073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5A203E7-144C-6949-9C58-1AB94AF6B49F}"/>
              </a:ext>
            </a:extLst>
          </p:cNvPr>
          <p:cNvSpPr txBox="1"/>
          <p:nvPr/>
        </p:nvSpPr>
        <p:spPr>
          <a:xfrm>
            <a:off x="3551670" y="30664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FF27084-4B61-344B-8467-9ED70384D8CE}"/>
              </a:ext>
            </a:extLst>
          </p:cNvPr>
          <p:cNvCxnSpPr/>
          <p:nvPr/>
        </p:nvCxnSpPr>
        <p:spPr>
          <a:xfrm>
            <a:off x="3393610" y="392558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0A2CE8E-AA01-2F4C-A68B-29128232D77B}"/>
              </a:ext>
            </a:extLst>
          </p:cNvPr>
          <p:cNvSpPr txBox="1"/>
          <p:nvPr/>
        </p:nvSpPr>
        <p:spPr>
          <a:xfrm>
            <a:off x="3323755" y="3562947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67EBEAE-AFC0-0C47-95AF-7ABD6CFDFB90}"/>
              </a:ext>
            </a:extLst>
          </p:cNvPr>
          <p:cNvCxnSpPr/>
          <p:nvPr/>
        </p:nvCxnSpPr>
        <p:spPr>
          <a:xfrm>
            <a:off x="3393610" y="444638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370C83-ADC2-2046-A8CE-D3E659867072}"/>
              </a:ext>
            </a:extLst>
          </p:cNvPr>
          <p:cNvSpPr txBox="1"/>
          <p:nvPr/>
        </p:nvSpPr>
        <p:spPr>
          <a:xfrm>
            <a:off x="3479503" y="4086716"/>
            <a:ext cx="7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57C598-CE25-8B42-B88E-7868B4537026}"/>
              </a:ext>
            </a:extLst>
          </p:cNvPr>
          <p:cNvCxnSpPr/>
          <p:nvPr/>
        </p:nvCxnSpPr>
        <p:spPr>
          <a:xfrm>
            <a:off x="3415722" y="503540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9423BF-81A3-FC4C-8107-A29DA7636105}"/>
              </a:ext>
            </a:extLst>
          </p:cNvPr>
          <p:cNvSpPr txBox="1"/>
          <p:nvPr/>
        </p:nvSpPr>
        <p:spPr>
          <a:xfrm>
            <a:off x="3427469" y="4672774"/>
            <a:ext cx="81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4C3979F-C0FE-0F4B-8C14-3C24EC13EB87}"/>
              </a:ext>
            </a:extLst>
          </p:cNvPr>
          <p:cNvCxnSpPr/>
          <p:nvPr/>
        </p:nvCxnSpPr>
        <p:spPr>
          <a:xfrm>
            <a:off x="3415722" y="5556213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DBBDFB4-BCFA-774F-868D-3E8A7CC2B0DA}"/>
              </a:ext>
            </a:extLst>
          </p:cNvPr>
          <p:cNvSpPr txBox="1"/>
          <p:nvPr/>
        </p:nvSpPr>
        <p:spPr>
          <a:xfrm>
            <a:off x="3405828" y="5193578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089CB4-FE3B-2041-A4CF-81EE740395F3}"/>
              </a:ext>
            </a:extLst>
          </p:cNvPr>
          <p:cNvSpPr txBox="1"/>
          <p:nvPr/>
        </p:nvSpPr>
        <p:spPr>
          <a:xfrm>
            <a:off x="4429238" y="5062182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오른쪽 화살표[R] 78">
            <a:extLst>
              <a:ext uri="{FF2B5EF4-FFF2-40B4-BE49-F238E27FC236}">
                <a16:creationId xmlns:a16="http://schemas.microsoft.com/office/drawing/2014/main" id="{6D56E60F-399A-1A42-9C74-47247EDCFFDF}"/>
              </a:ext>
            </a:extLst>
          </p:cNvPr>
          <p:cNvSpPr/>
          <p:nvPr/>
        </p:nvSpPr>
        <p:spPr>
          <a:xfrm>
            <a:off x="4332549" y="4881839"/>
            <a:ext cx="2594149" cy="277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A0533E7-63DC-654F-BE4C-691737C5F3DE}"/>
              </a:ext>
            </a:extLst>
          </p:cNvPr>
          <p:cNvGrpSpPr/>
          <p:nvPr/>
        </p:nvGrpSpPr>
        <p:grpSpPr>
          <a:xfrm>
            <a:off x="8842569" y="-36861"/>
            <a:ext cx="2697582" cy="1907834"/>
            <a:chOff x="8842570" y="-34975"/>
            <a:chExt cx="3257272" cy="2220831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DA8A9B1-0A60-C845-B261-2ACA0E8EA88B}"/>
                </a:ext>
              </a:extLst>
            </p:cNvPr>
            <p:cNvSpPr/>
            <p:nvPr/>
          </p:nvSpPr>
          <p:spPr>
            <a:xfrm>
              <a:off x="8949249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C505FC3-5CF6-A644-BD84-2999B42B4B55}"/>
                </a:ext>
              </a:extLst>
            </p:cNvPr>
            <p:cNvSpPr/>
            <p:nvPr/>
          </p:nvSpPr>
          <p:spPr>
            <a:xfrm>
              <a:off x="9405846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D1C143F-DDA0-4C4A-BC22-3BA5AD69E350}"/>
                </a:ext>
              </a:extLst>
            </p:cNvPr>
            <p:cNvSpPr/>
            <p:nvPr/>
          </p:nvSpPr>
          <p:spPr>
            <a:xfrm>
              <a:off x="9862443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5A56CC9-8B53-2A4F-9393-B584D1929C55}"/>
                </a:ext>
              </a:extLst>
            </p:cNvPr>
            <p:cNvSpPr/>
            <p:nvPr/>
          </p:nvSpPr>
          <p:spPr>
            <a:xfrm>
              <a:off x="10319040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27E5097-A6AE-814F-9114-8008A5BDFF8D}"/>
                </a:ext>
              </a:extLst>
            </p:cNvPr>
            <p:cNvSpPr/>
            <p:nvPr/>
          </p:nvSpPr>
          <p:spPr>
            <a:xfrm>
              <a:off x="8964658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D774E5E-40A9-2445-920A-75A4C54C9AA4}"/>
                </a:ext>
              </a:extLst>
            </p:cNvPr>
            <p:cNvSpPr/>
            <p:nvPr/>
          </p:nvSpPr>
          <p:spPr>
            <a:xfrm>
              <a:off x="9421255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AE6A2D6-EC7F-E24B-93F3-C4500EB4C3E8}"/>
                </a:ext>
              </a:extLst>
            </p:cNvPr>
            <p:cNvSpPr/>
            <p:nvPr/>
          </p:nvSpPr>
          <p:spPr>
            <a:xfrm>
              <a:off x="9877852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88A8DE0-152A-704B-B1C3-D1940818CB84}"/>
                </a:ext>
              </a:extLst>
            </p:cNvPr>
            <p:cNvSpPr/>
            <p:nvPr/>
          </p:nvSpPr>
          <p:spPr>
            <a:xfrm>
              <a:off x="10334449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1EFEF9F-ED68-6840-8852-2180AF9D1B30}"/>
                </a:ext>
              </a:extLst>
            </p:cNvPr>
            <p:cNvSpPr/>
            <p:nvPr/>
          </p:nvSpPr>
          <p:spPr>
            <a:xfrm>
              <a:off x="8964658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80AC64-ACD1-0D49-BC9B-66B487F1FDAA}"/>
                </a:ext>
              </a:extLst>
            </p:cNvPr>
            <p:cNvSpPr/>
            <p:nvPr/>
          </p:nvSpPr>
          <p:spPr>
            <a:xfrm>
              <a:off x="9421255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01E04F4-7926-2742-89EA-814097EFC914}"/>
                </a:ext>
              </a:extLst>
            </p:cNvPr>
            <p:cNvSpPr/>
            <p:nvPr/>
          </p:nvSpPr>
          <p:spPr>
            <a:xfrm>
              <a:off x="9877853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A5F9B7D-B61C-AC4C-9966-953268421720}"/>
                </a:ext>
              </a:extLst>
            </p:cNvPr>
            <p:cNvSpPr/>
            <p:nvPr/>
          </p:nvSpPr>
          <p:spPr>
            <a:xfrm>
              <a:off x="10334450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75CC0AF-35BB-5743-B5F6-06A6C4E86F22}"/>
                </a:ext>
              </a:extLst>
            </p:cNvPr>
            <p:cNvSpPr/>
            <p:nvPr/>
          </p:nvSpPr>
          <p:spPr>
            <a:xfrm>
              <a:off x="8980067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BC929E0-07C0-6F49-BCFB-53A277348788}"/>
                </a:ext>
              </a:extLst>
            </p:cNvPr>
            <p:cNvSpPr/>
            <p:nvPr/>
          </p:nvSpPr>
          <p:spPr>
            <a:xfrm>
              <a:off x="9436664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814A58B-EE29-1145-BEC1-A9CFE3B93894}"/>
                </a:ext>
              </a:extLst>
            </p:cNvPr>
            <p:cNvSpPr/>
            <p:nvPr/>
          </p:nvSpPr>
          <p:spPr>
            <a:xfrm>
              <a:off x="9893261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7A083D2-EB6E-B141-8815-9152FB3E60B7}"/>
                </a:ext>
              </a:extLst>
            </p:cNvPr>
            <p:cNvSpPr/>
            <p:nvPr/>
          </p:nvSpPr>
          <p:spPr>
            <a:xfrm>
              <a:off x="10349858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126B12E-04FA-9843-AEE2-1E27362F81EB}"/>
                </a:ext>
              </a:extLst>
            </p:cNvPr>
            <p:cNvSpPr/>
            <p:nvPr/>
          </p:nvSpPr>
          <p:spPr>
            <a:xfrm>
              <a:off x="11368756" y="477974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836BCA5-87B5-F24F-9C35-F1A4F14A905A}"/>
                </a:ext>
              </a:extLst>
            </p:cNvPr>
            <p:cNvSpPr/>
            <p:nvPr/>
          </p:nvSpPr>
          <p:spPr>
            <a:xfrm>
              <a:off x="11384164" y="931732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2633372-D432-754B-85B0-BD25B9D9E294}"/>
                </a:ext>
              </a:extLst>
            </p:cNvPr>
            <p:cNvSpPr/>
            <p:nvPr/>
          </p:nvSpPr>
          <p:spPr>
            <a:xfrm>
              <a:off x="11384165" y="1387093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491F5C1-D205-034B-A177-95C70A556115}"/>
                </a:ext>
              </a:extLst>
            </p:cNvPr>
            <p:cNvSpPr/>
            <p:nvPr/>
          </p:nvSpPr>
          <p:spPr>
            <a:xfrm>
              <a:off x="11399574" y="1840851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B1E0763-5A45-2E47-B79B-8955FCB3D046}"/>
                </a:ext>
              </a:extLst>
            </p:cNvPr>
            <p:cNvSpPr txBox="1"/>
            <p:nvPr/>
          </p:nvSpPr>
          <p:spPr>
            <a:xfrm>
              <a:off x="9179060" y="8666"/>
              <a:ext cx="1171343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 (M)</a:t>
              </a:r>
              <a:endParaRPr kumimoji="1"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50E5736-8EEB-C44F-9456-D3221A5F6766}"/>
                </a:ext>
              </a:extLst>
            </p:cNvPr>
            <p:cNvSpPr txBox="1"/>
            <p:nvPr/>
          </p:nvSpPr>
          <p:spPr>
            <a:xfrm>
              <a:off x="10999344" y="-34975"/>
              <a:ext cx="1100498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Vector (V)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모서리가 둥근 직사각형 128">
              <a:extLst>
                <a:ext uri="{FF2B5EF4-FFF2-40B4-BE49-F238E27FC236}">
                  <a16:creationId xmlns:a16="http://schemas.microsoft.com/office/drawing/2014/main" id="{6AEE567F-CA64-D249-AFC8-0A0E61922FA8}"/>
                </a:ext>
              </a:extLst>
            </p:cNvPr>
            <p:cNvSpPr/>
            <p:nvPr/>
          </p:nvSpPr>
          <p:spPr>
            <a:xfrm>
              <a:off x="8842570" y="371679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D98F987B-1973-BF48-B5CA-0599148DEEAE}"/>
                </a:ext>
              </a:extLst>
            </p:cNvPr>
            <p:cNvSpPr/>
            <p:nvPr/>
          </p:nvSpPr>
          <p:spPr>
            <a:xfrm rot="16200000">
              <a:off x="10581879" y="1044067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3C45F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8270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Processing Element (PE): Step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845191-B8BC-8445-BFE6-0804F0C416B6}"/>
              </a:ext>
            </a:extLst>
          </p:cNvPr>
          <p:cNvSpPr txBox="1"/>
          <p:nvPr/>
        </p:nvSpPr>
        <p:spPr>
          <a:xfrm>
            <a:off x="2536246" y="4334386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75F63-DBBF-CA4A-B999-FE0406BBCFA3}"/>
              </a:ext>
            </a:extLst>
          </p:cNvPr>
          <p:cNvSpPr txBox="1"/>
          <p:nvPr/>
        </p:nvSpPr>
        <p:spPr>
          <a:xfrm>
            <a:off x="564545" y="3936037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A5FFA41E-633E-5148-85A9-0AB7BC8D69F8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1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the data of weight matrix to the internal memory (</a:t>
            </a:r>
            <a:r>
              <a:rPr lang="en-US" altLang="ko-KR" sz="1400" b="1" dirty="0" err="1"/>
              <a:t>peram</a:t>
            </a:r>
            <a:r>
              <a:rPr lang="en-US" altLang="ko-KR" sz="1400" b="1" dirty="0"/>
              <a:t>) via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 and ‘din’.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64 32bit data (matrix elements) are written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Write enable, we = ‘1’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9E116A2-9D61-DD47-A547-7E597BCA9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FE419E5-9A89-3D4F-AE12-32560E71A53F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DAFCDD1-CE5A-8144-9E51-6EAA39CADDE2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9F0EB10-61F7-B040-9992-CC63644603FA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C49DE10-2EA0-804E-BFCE-0842E6D200F1}"/>
              </a:ext>
            </a:extLst>
          </p:cNvPr>
          <p:cNvSpPr/>
          <p:nvPr/>
        </p:nvSpPr>
        <p:spPr>
          <a:xfrm>
            <a:off x="8703598" y="490386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63F3018-EECF-1A48-B950-1AD27CA729D3}"/>
              </a:ext>
            </a:extLst>
          </p:cNvPr>
          <p:cNvSpPr/>
          <p:nvPr/>
        </p:nvSpPr>
        <p:spPr>
          <a:xfrm>
            <a:off x="9160195" y="490386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394BE6E-9F4F-0D49-B0A0-154095B3743A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BE8781C-7F7F-3B41-BB97-62E4F381F9A0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390BCCA-3B95-E249-8816-275C7EE362FC}"/>
              </a:ext>
            </a:extLst>
          </p:cNvPr>
          <p:cNvSpPr/>
          <p:nvPr/>
        </p:nvSpPr>
        <p:spPr>
          <a:xfrm>
            <a:off x="8719007" y="535762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C1D62AD-EE4F-9B4F-8C95-D96A0C5CF089}"/>
              </a:ext>
            </a:extLst>
          </p:cNvPr>
          <p:cNvSpPr/>
          <p:nvPr/>
        </p:nvSpPr>
        <p:spPr>
          <a:xfrm>
            <a:off x="9175604" y="535762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398F189-F55D-6241-BC9C-3A271E2C959D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27AB1E4-B15A-8148-9965-A263E8D22A6F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ECB12CE-E16B-7A42-8E4E-C82AE4ECF2A4}"/>
              </a:ext>
            </a:extLst>
          </p:cNvPr>
          <p:cNvSpPr/>
          <p:nvPr/>
        </p:nvSpPr>
        <p:spPr>
          <a:xfrm>
            <a:off x="8719008" y="5812982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E9D41C8-3F4D-E54A-BF17-F2E441A7801F}"/>
              </a:ext>
            </a:extLst>
          </p:cNvPr>
          <p:cNvSpPr/>
          <p:nvPr/>
        </p:nvSpPr>
        <p:spPr>
          <a:xfrm>
            <a:off x="9175605" y="5812982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BA34B6-8213-CA43-869C-8DAAE30480C6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E16EFAF-2C17-5244-98CE-CB71ABCF35D3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DD0F133-1F3A-D949-8D5D-DA3B9EB73B8E}"/>
              </a:ext>
            </a:extLst>
          </p:cNvPr>
          <p:cNvSpPr/>
          <p:nvPr/>
        </p:nvSpPr>
        <p:spPr>
          <a:xfrm>
            <a:off x="8734416" y="6266740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E94F6E3-98AF-944F-9509-8AD71FAE0151}"/>
              </a:ext>
            </a:extLst>
          </p:cNvPr>
          <p:cNvSpPr/>
          <p:nvPr/>
        </p:nvSpPr>
        <p:spPr>
          <a:xfrm>
            <a:off x="9191013" y="6266740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B8FF16-9006-FC40-AD84-472C34194146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3B268C-BEFD-AB48-95EF-3BB47C9A035E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7B4B983-F166-5A4F-99C3-74DA978EF32B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9777794-7F3C-9540-AB2E-766916CEBD2E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73A94A2-B81C-F449-AA94-8BDD62EAA9AE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969058-BDF6-FD4E-83E2-0BD10739161B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CD847D6C-5982-F84D-8F1A-CC9A915199ED}"/>
              </a:ext>
            </a:extLst>
          </p:cNvPr>
          <p:cNvSpPr/>
          <p:nvPr/>
        </p:nvSpPr>
        <p:spPr>
          <a:xfrm>
            <a:off x="7683725" y="4797568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30E009A-E83E-A94B-8D5C-043D59E08861}"/>
              </a:ext>
            </a:extLst>
          </p:cNvPr>
          <p:cNvCxnSpPr/>
          <p:nvPr/>
        </p:nvCxnSpPr>
        <p:spPr>
          <a:xfrm flipH="1">
            <a:off x="4652682" y="5020235"/>
            <a:ext cx="2940424" cy="11861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1"/>
    </mc:Choice>
    <mc:Fallback xmlns="">
      <p:transition spd="slow" advTm="39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state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6C20FEF-1E7E-EE40-9120-8EE71D6299FD}"/>
              </a:ext>
            </a:extLst>
          </p:cNvPr>
          <p:cNvGrpSpPr/>
          <p:nvPr/>
        </p:nvGrpSpPr>
        <p:grpSpPr>
          <a:xfrm>
            <a:off x="6945849" y="2460614"/>
            <a:ext cx="2925885" cy="2990511"/>
            <a:chOff x="2449932" y="2238868"/>
            <a:chExt cx="3805429" cy="388601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80CC740-5D40-B949-9CDC-1E77C2B95C41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F197DE9-DE4E-0B4F-9892-E1C9852AE0D4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383FC50-C857-DF43-BD93-1BE52B944378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2A09E5D0-6CE1-254E-A379-38DD8F2A468A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3FD267CF-4FA3-5C4B-99F7-609784DBCEC3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6A4E7BD-391F-124E-A067-99069A99E76D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D7EBB1C-03CD-EE46-A6A8-C9BE83DB1DC7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9546A61-FD44-0F4B-BD76-CADE3E3C95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2609A21-1A46-2B47-853B-9E02455BA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3BC96957-F36B-9D47-9085-839DCA26DC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418A514-D54B-924F-A202-D458CF238831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3BE8A1D9-8B84-734B-9E75-30F51A6D348D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96F39C2-E210-1940-8999-8EC74E4C6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42C44822-33D9-134F-A224-7A7C2FC43EA5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82AA6F7-90CF-384F-919C-1072A267A01C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701EAF-43C1-D043-8D33-3F0A34CC614C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A3E8735-7246-8E49-8984-9DA75DB751FD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1426CE-DBF4-8741-82CF-53796DB8D37E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C227E8-AB62-B34B-9AF3-7B57FDA265CA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D771D3E-2F40-534B-B14B-311ABB4898D2}"/>
              </a:ext>
            </a:extLst>
          </p:cNvPr>
          <p:cNvSpPr/>
          <p:nvPr/>
        </p:nvSpPr>
        <p:spPr>
          <a:xfrm>
            <a:off x="5312713" y="3246145"/>
            <a:ext cx="1290216" cy="370360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699DF23-89AA-4040-B215-651669F80F0E}"/>
              </a:ext>
            </a:extLst>
          </p:cNvPr>
          <p:cNvSpPr/>
          <p:nvPr/>
        </p:nvSpPr>
        <p:spPr>
          <a:xfrm>
            <a:off x="2203579" y="2269838"/>
            <a:ext cx="1199664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3EA091-90FF-464D-8A0C-0C5010D01AAA}"/>
              </a:ext>
            </a:extLst>
          </p:cNvPr>
          <p:cNvSpPr txBox="1"/>
          <p:nvPr/>
        </p:nvSpPr>
        <p:spPr>
          <a:xfrm>
            <a:off x="2285083" y="1772166"/>
            <a:ext cx="11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461DD47-A69D-C943-9E72-D1EC4FD892BA}"/>
              </a:ext>
            </a:extLst>
          </p:cNvPr>
          <p:cNvSpPr txBox="1"/>
          <p:nvPr/>
        </p:nvSpPr>
        <p:spPr>
          <a:xfrm>
            <a:off x="8136189" y="2383349"/>
            <a:ext cx="530984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55EDE26-0DB6-E145-9CFB-BA1D5C49E6B9}"/>
              </a:ext>
            </a:extLst>
          </p:cNvPr>
          <p:cNvSpPr/>
          <p:nvPr/>
        </p:nvSpPr>
        <p:spPr>
          <a:xfrm>
            <a:off x="4273214" y="2269838"/>
            <a:ext cx="5705671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72589E-AFF6-7E4F-B831-22EDF5560119}"/>
              </a:ext>
            </a:extLst>
          </p:cNvPr>
          <p:cNvSpPr txBox="1"/>
          <p:nvPr/>
        </p:nvSpPr>
        <p:spPr>
          <a:xfrm>
            <a:off x="6639317" y="1775159"/>
            <a:ext cx="1766589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F0DA46E7-C23F-3C40-A401-2B3BFDA09AB2}"/>
              </a:ext>
            </a:extLst>
          </p:cNvPr>
          <p:cNvCxnSpPr/>
          <p:nvPr/>
        </p:nvCxnSpPr>
        <p:spPr>
          <a:xfrm>
            <a:off x="3406941" y="2471900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F478065-748A-CF48-88CD-3F2C8BB1D92B}"/>
              </a:ext>
            </a:extLst>
          </p:cNvPr>
          <p:cNvSpPr txBox="1"/>
          <p:nvPr/>
        </p:nvSpPr>
        <p:spPr>
          <a:xfrm>
            <a:off x="3519898" y="2101289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7D0A22F-096C-B547-9390-E424BD2F37CD}"/>
              </a:ext>
            </a:extLst>
          </p:cNvPr>
          <p:cNvCxnSpPr/>
          <p:nvPr/>
        </p:nvCxnSpPr>
        <p:spPr>
          <a:xfrm>
            <a:off x="3399179" y="2953847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5AC2565-6BCA-DB49-A4D2-3AAED5DB2D3F}"/>
              </a:ext>
            </a:extLst>
          </p:cNvPr>
          <p:cNvSpPr txBox="1"/>
          <p:nvPr/>
        </p:nvSpPr>
        <p:spPr>
          <a:xfrm>
            <a:off x="3493962" y="25875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747B1FF-F6F8-7145-95D3-74BA183775D1}"/>
              </a:ext>
            </a:extLst>
          </p:cNvPr>
          <p:cNvCxnSpPr/>
          <p:nvPr/>
        </p:nvCxnSpPr>
        <p:spPr>
          <a:xfrm>
            <a:off x="3410523" y="3437073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5A203E7-144C-6949-9C58-1AB94AF6B49F}"/>
              </a:ext>
            </a:extLst>
          </p:cNvPr>
          <p:cNvSpPr txBox="1"/>
          <p:nvPr/>
        </p:nvSpPr>
        <p:spPr>
          <a:xfrm>
            <a:off x="3551670" y="30664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FF27084-4B61-344B-8467-9ED70384D8CE}"/>
              </a:ext>
            </a:extLst>
          </p:cNvPr>
          <p:cNvCxnSpPr/>
          <p:nvPr/>
        </p:nvCxnSpPr>
        <p:spPr>
          <a:xfrm>
            <a:off x="3393610" y="392558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0A2CE8E-AA01-2F4C-A68B-29128232D77B}"/>
              </a:ext>
            </a:extLst>
          </p:cNvPr>
          <p:cNvSpPr txBox="1"/>
          <p:nvPr/>
        </p:nvSpPr>
        <p:spPr>
          <a:xfrm>
            <a:off x="3323755" y="3562947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67EBEAE-AFC0-0C47-95AF-7ABD6CFDFB90}"/>
              </a:ext>
            </a:extLst>
          </p:cNvPr>
          <p:cNvCxnSpPr/>
          <p:nvPr/>
        </p:nvCxnSpPr>
        <p:spPr>
          <a:xfrm>
            <a:off x="3393610" y="444638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370C83-ADC2-2046-A8CE-D3E659867072}"/>
              </a:ext>
            </a:extLst>
          </p:cNvPr>
          <p:cNvSpPr txBox="1"/>
          <p:nvPr/>
        </p:nvSpPr>
        <p:spPr>
          <a:xfrm>
            <a:off x="3479503" y="4086716"/>
            <a:ext cx="70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157C598-CE25-8B42-B88E-7868B4537026}"/>
              </a:ext>
            </a:extLst>
          </p:cNvPr>
          <p:cNvCxnSpPr/>
          <p:nvPr/>
        </p:nvCxnSpPr>
        <p:spPr>
          <a:xfrm>
            <a:off x="3415722" y="503540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9423BF-81A3-FC4C-8107-A29DA7636105}"/>
              </a:ext>
            </a:extLst>
          </p:cNvPr>
          <p:cNvSpPr txBox="1"/>
          <p:nvPr/>
        </p:nvSpPr>
        <p:spPr>
          <a:xfrm>
            <a:off x="3427469" y="4672774"/>
            <a:ext cx="81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4C3979F-C0FE-0F4B-8C14-3C24EC13EB87}"/>
              </a:ext>
            </a:extLst>
          </p:cNvPr>
          <p:cNvCxnSpPr/>
          <p:nvPr/>
        </p:nvCxnSpPr>
        <p:spPr>
          <a:xfrm>
            <a:off x="3415722" y="5556213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DBBDFB4-BCFA-774F-868D-3E8A7CC2B0DA}"/>
              </a:ext>
            </a:extLst>
          </p:cNvPr>
          <p:cNvSpPr txBox="1"/>
          <p:nvPr/>
        </p:nvSpPr>
        <p:spPr>
          <a:xfrm>
            <a:off x="3405828" y="5193578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위로 굽은 화살표[B] 75">
            <a:extLst>
              <a:ext uri="{FF2B5EF4-FFF2-40B4-BE49-F238E27FC236}">
                <a16:creationId xmlns:a16="http://schemas.microsoft.com/office/drawing/2014/main" id="{70E44F6D-CFB0-5C45-9ECF-49628B292161}"/>
              </a:ext>
            </a:extLst>
          </p:cNvPr>
          <p:cNvSpPr/>
          <p:nvPr/>
        </p:nvSpPr>
        <p:spPr>
          <a:xfrm>
            <a:off x="4331878" y="3627105"/>
            <a:ext cx="1794935" cy="1219987"/>
          </a:xfrm>
          <a:prstGeom prst="bentUpArrow">
            <a:avLst>
              <a:gd name="adj1" fmla="val 13594"/>
              <a:gd name="adj2" fmla="val 13187"/>
              <a:gd name="adj3" fmla="val 16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545BE14-D743-2743-8CEA-94C73596FE5A}"/>
              </a:ext>
            </a:extLst>
          </p:cNvPr>
          <p:cNvSpPr txBox="1"/>
          <p:nvPr/>
        </p:nvSpPr>
        <p:spPr>
          <a:xfrm>
            <a:off x="4424539" y="4388882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A0533E7-63DC-654F-BE4C-691737C5F3DE}"/>
              </a:ext>
            </a:extLst>
          </p:cNvPr>
          <p:cNvGrpSpPr/>
          <p:nvPr/>
        </p:nvGrpSpPr>
        <p:grpSpPr>
          <a:xfrm>
            <a:off x="8842569" y="-36861"/>
            <a:ext cx="2697582" cy="1907834"/>
            <a:chOff x="8842570" y="-34975"/>
            <a:chExt cx="3257272" cy="2220831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DA8A9B1-0A60-C845-B261-2ACA0E8EA88B}"/>
                </a:ext>
              </a:extLst>
            </p:cNvPr>
            <p:cNvSpPr/>
            <p:nvPr/>
          </p:nvSpPr>
          <p:spPr>
            <a:xfrm>
              <a:off x="8949249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7C505FC3-5CF6-A644-BD84-2999B42B4B55}"/>
                </a:ext>
              </a:extLst>
            </p:cNvPr>
            <p:cNvSpPr/>
            <p:nvPr/>
          </p:nvSpPr>
          <p:spPr>
            <a:xfrm>
              <a:off x="9405846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ED1C143F-DDA0-4C4A-BC22-3BA5AD69E350}"/>
                </a:ext>
              </a:extLst>
            </p:cNvPr>
            <p:cNvSpPr/>
            <p:nvPr/>
          </p:nvSpPr>
          <p:spPr>
            <a:xfrm>
              <a:off x="9862443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5A56CC9-8B53-2A4F-9393-B584D1929C55}"/>
                </a:ext>
              </a:extLst>
            </p:cNvPr>
            <p:cNvSpPr/>
            <p:nvPr/>
          </p:nvSpPr>
          <p:spPr>
            <a:xfrm>
              <a:off x="10319040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D27E5097-A6AE-814F-9114-8008A5BDFF8D}"/>
                </a:ext>
              </a:extLst>
            </p:cNvPr>
            <p:cNvSpPr/>
            <p:nvPr/>
          </p:nvSpPr>
          <p:spPr>
            <a:xfrm>
              <a:off x="8964658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D774E5E-40A9-2445-920A-75A4C54C9AA4}"/>
                </a:ext>
              </a:extLst>
            </p:cNvPr>
            <p:cNvSpPr/>
            <p:nvPr/>
          </p:nvSpPr>
          <p:spPr>
            <a:xfrm>
              <a:off x="9421255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AE6A2D6-EC7F-E24B-93F3-C4500EB4C3E8}"/>
                </a:ext>
              </a:extLst>
            </p:cNvPr>
            <p:cNvSpPr/>
            <p:nvPr/>
          </p:nvSpPr>
          <p:spPr>
            <a:xfrm>
              <a:off x="9877852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88A8DE0-152A-704B-B1C3-D1940818CB84}"/>
                </a:ext>
              </a:extLst>
            </p:cNvPr>
            <p:cNvSpPr/>
            <p:nvPr/>
          </p:nvSpPr>
          <p:spPr>
            <a:xfrm>
              <a:off x="10334449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1EFEF9F-ED68-6840-8852-2180AF9D1B30}"/>
                </a:ext>
              </a:extLst>
            </p:cNvPr>
            <p:cNvSpPr/>
            <p:nvPr/>
          </p:nvSpPr>
          <p:spPr>
            <a:xfrm>
              <a:off x="8964658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C880AC64-ACD1-0D49-BC9B-66B487F1FDAA}"/>
                </a:ext>
              </a:extLst>
            </p:cNvPr>
            <p:cNvSpPr/>
            <p:nvPr/>
          </p:nvSpPr>
          <p:spPr>
            <a:xfrm>
              <a:off x="9421255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01E04F4-7926-2742-89EA-814097EFC914}"/>
                </a:ext>
              </a:extLst>
            </p:cNvPr>
            <p:cNvSpPr/>
            <p:nvPr/>
          </p:nvSpPr>
          <p:spPr>
            <a:xfrm>
              <a:off x="9877853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0A5F9B7D-B61C-AC4C-9966-953268421720}"/>
                </a:ext>
              </a:extLst>
            </p:cNvPr>
            <p:cNvSpPr/>
            <p:nvPr/>
          </p:nvSpPr>
          <p:spPr>
            <a:xfrm>
              <a:off x="10334450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F75CC0AF-35BB-5743-B5F6-06A6C4E86F22}"/>
                </a:ext>
              </a:extLst>
            </p:cNvPr>
            <p:cNvSpPr/>
            <p:nvPr/>
          </p:nvSpPr>
          <p:spPr>
            <a:xfrm>
              <a:off x="8980067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BC929E0-07C0-6F49-BCFB-53A277348788}"/>
                </a:ext>
              </a:extLst>
            </p:cNvPr>
            <p:cNvSpPr/>
            <p:nvPr/>
          </p:nvSpPr>
          <p:spPr>
            <a:xfrm>
              <a:off x="9436664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814A58B-EE29-1145-BEC1-A9CFE3B93894}"/>
                </a:ext>
              </a:extLst>
            </p:cNvPr>
            <p:cNvSpPr/>
            <p:nvPr/>
          </p:nvSpPr>
          <p:spPr>
            <a:xfrm>
              <a:off x="9893261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F7A083D2-EB6E-B141-8815-9152FB3E60B7}"/>
                </a:ext>
              </a:extLst>
            </p:cNvPr>
            <p:cNvSpPr/>
            <p:nvPr/>
          </p:nvSpPr>
          <p:spPr>
            <a:xfrm>
              <a:off x="10349858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9126B12E-04FA-9843-AEE2-1E27362F81EB}"/>
                </a:ext>
              </a:extLst>
            </p:cNvPr>
            <p:cNvSpPr/>
            <p:nvPr/>
          </p:nvSpPr>
          <p:spPr>
            <a:xfrm>
              <a:off x="11368756" y="477974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836BCA5-87B5-F24F-9C35-F1A4F14A905A}"/>
                </a:ext>
              </a:extLst>
            </p:cNvPr>
            <p:cNvSpPr/>
            <p:nvPr/>
          </p:nvSpPr>
          <p:spPr>
            <a:xfrm>
              <a:off x="11384164" y="931732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72633372-D432-754B-85B0-BD25B9D9E294}"/>
                </a:ext>
              </a:extLst>
            </p:cNvPr>
            <p:cNvSpPr/>
            <p:nvPr/>
          </p:nvSpPr>
          <p:spPr>
            <a:xfrm>
              <a:off x="11384165" y="1387093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8491F5C1-D205-034B-A177-95C70A556115}"/>
                </a:ext>
              </a:extLst>
            </p:cNvPr>
            <p:cNvSpPr/>
            <p:nvPr/>
          </p:nvSpPr>
          <p:spPr>
            <a:xfrm>
              <a:off x="11399574" y="1840851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B1E0763-5A45-2E47-B79B-8955FCB3D046}"/>
                </a:ext>
              </a:extLst>
            </p:cNvPr>
            <p:cNvSpPr txBox="1"/>
            <p:nvPr/>
          </p:nvSpPr>
          <p:spPr>
            <a:xfrm>
              <a:off x="9179060" y="8666"/>
              <a:ext cx="1171343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 (M)</a:t>
              </a:r>
              <a:endParaRPr kumimoji="1"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50E5736-8EEB-C44F-9456-D3221A5F6766}"/>
                </a:ext>
              </a:extLst>
            </p:cNvPr>
            <p:cNvSpPr txBox="1"/>
            <p:nvPr/>
          </p:nvSpPr>
          <p:spPr>
            <a:xfrm>
              <a:off x="10999344" y="-34975"/>
              <a:ext cx="1100498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Vector (V)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9" name="모서리가 둥근 직사각형 128">
              <a:extLst>
                <a:ext uri="{FF2B5EF4-FFF2-40B4-BE49-F238E27FC236}">
                  <a16:creationId xmlns:a16="http://schemas.microsoft.com/office/drawing/2014/main" id="{6AEE567F-CA64-D249-AFC8-0A0E61922FA8}"/>
                </a:ext>
              </a:extLst>
            </p:cNvPr>
            <p:cNvSpPr/>
            <p:nvPr/>
          </p:nvSpPr>
          <p:spPr>
            <a:xfrm>
              <a:off x="8842570" y="371679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D98F987B-1973-BF48-B5CA-0599148DEEAE}"/>
                </a:ext>
              </a:extLst>
            </p:cNvPr>
            <p:cNvSpPr/>
            <p:nvPr/>
          </p:nvSpPr>
          <p:spPr>
            <a:xfrm rot="16200000">
              <a:off x="10581879" y="1044067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3C45F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814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Calc</a:t>
            </a:r>
            <a:r>
              <a:rPr lang="en-US" altLang="ko-KR" dirty="0"/>
              <a:t> state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75F1EEF-5435-704A-A792-1A643D00290A}"/>
              </a:ext>
            </a:extLst>
          </p:cNvPr>
          <p:cNvGrpSpPr/>
          <p:nvPr/>
        </p:nvGrpSpPr>
        <p:grpSpPr>
          <a:xfrm>
            <a:off x="6945849" y="2460614"/>
            <a:ext cx="2925885" cy="2990511"/>
            <a:chOff x="2449932" y="2238868"/>
            <a:chExt cx="3805429" cy="388601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0C97F45-32AF-AA4A-9FEB-C14B5D2B2E98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125A3C7-2A9F-134F-A747-F015328EE005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C32280F-2329-7941-87AE-CDB69B35B47C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3E0E4853-545E-6042-BF9A-2000B92BEDD6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0E3FA798-AA01-D448-87C7-1045CF85A159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1D227017-54EB-EF47-8DEF-B5C2CA3CFF38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97463335-5C55-5F47-B1D9-71B5639BC567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06C4C894-B0DC-8248-A47D-2BF1B4DA0B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89E3268C-D408-D040-980E-1CB5AA4E36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7CA2092-2899-244E-8E20-2D87D4AC9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7042B21B-9B6F-E340-9614-21DC7A2A76A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48485190-A869-4842-B9BE-1EC7F055B5F6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92BB47B-43DC-0344-8D4C-B31920E6FB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57B7FBF-E1CA-694C-A31E-F11A67C95DB9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77E972-B468-7448-A829-D19DCA92C931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283D3E-3222-7B4B-9A39-8C2C891F82FA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D18D9F-39D1-7F49-B62A-38EB79739BBE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665A0E0-458D-4541-83A3-FEB466B5A1A3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C790B6D-5BC8-D740-8249-BEBB759807E9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0E0635-AD1F-3B44-9693-96462CFFA246}"/>
              </a:ext>
            </a:extLst>
          </p:cNvPr>
          <p:cNvSpPr/>
          <p:nvPr/>
        </p:nvSpPr>
        <p:spPr>
          <a:xfrm>
            <a:off x="5312713" y="3246145"/>
            <a:ext cx="1290216" cy="370360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C84EE4-15C2-C246-9A3C-FF1AA46F86A5}"/>
              </a:ext>
            </a:extLst>
          </p:cNvPr>
          <p:cNvSpPr/>
          <p:nvPr/>
        </p:nvSpPr>
        <p:spPr>
          <a:xfrm>
            <a:off x="2203579" y="2269838"/>
            <a:ext cx="1199664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A83B49-144F-E948-8847-19B91B953AC2}"/>
              </a:ext>
            </a:extLst>
          </p:cNvPr>
          <p:cNvSpPr txBox="1"/>
          <p:nvPr/>
        </p:nvSpPr>
        <p:spPr>
          <a:xfrm>
            <a:off x="2285083" y="1772166"/>
            <a:ext cx="11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D40D0FD-2931-4943-B4C9-E04CB57897B8}"/>
              </a:ext>
            </a:extLst>
          </p:cNvPr>
          <p:cNvSpPr txBox="1"/>
          <p:nvPr/>
        </p:nvSpPr>
        <p:spPr>
          <a:xfrm>
            <a:off x="8136189" y="2383349"/>
            <a:ext cx="530984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8CF573E-3495-634A-81CA-88401598C563}"/>
              </a:ext>
            </a:extLst>
          </p:cNvPr>
          <p:cNvSpPr/>
          <p:nvPr/>
        </p:nvSpPr>
        <p:spPr>
          <a:xfrm>
            <a:off x="4273214" y="2269838"/>
            <a:ext cx="5705671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오른쪽 화살표[R] 63">
            <a:extLst>
              <a:ext uri="{FF2B5EF4-FFF2-40B4-BE49-F238E27FC236}">
                <a16:creationId xmlns:a16="http://schemas.microsoft.com/office/drawing/2014/main" id="{6C698EF0-6E37-EB46-82E6-E00433210C17}"/>
              </a:ext>
            </a:extLst>
          </p:cNvPr>
          <p:cNvSpPr/>
          <p:nvPr/>
        </p:nvSpPr>
        <p:spPr>
          <a:xfrm>
            <a:off x="6637419" y="3258847"/>
            <a:ext cx="321144" cy="370360"/>
          </a:xfrm>
          <a:prstGeom prst="rightArrow">
            <a:avLst/>
          </a:prstGeom>
          <a:solidFill>
            <a:srgbClr val="3C45FA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624210-2311-7247-8947-682A77AA4A60}"/>
              </a:ext>
            </a:extLst>
          </p:cNvPr>
          <p:cNvSpPr txBox="1"/>
          <p:nvPr/>
        </p:nvSpPr>
        <p:spPr>
          <a:xfrm>
            <a:off x="6369918" y="3620041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3C45F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  <a:endParaRPr kumimoji="1" lang="ko-KR" altLang="en-US" sz="1400" dirty="0">
              <a:solidFill>
                <a:srgbClr val="3C45F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505951-C2F2-A145-B234-A5A5CA0DB76B}"/>
              </a:ext>
            </a:extLst>
          </p:cNvPr>
          <p:cNvSpPr txBox="1"/>
          <p:nvPr/>
        </p:nvSpPr>
        <p:spPr>
          <a:xfrm>
            <a:off x="6639317" y="1775159"/>
            <a:ext cx="1766589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3FA34DA-8251-AA4C-8D9B-D965118FB5D6}"/>
              </a:ext>
            </a:extLst>
          </p:cNvPr>
          <p:cNvCxnSpPr/>
          <p:nvPr/>
        </p:nvCxnSpPr>
        <p:spPr>
          <a:xfrm>
            <a:off x="3406941" y="2471900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5E8DB02-24A3-6B4C-BC76-982F2F61D466}"/>
              </a:ext>
            </a:extLst>
          </p:cNvPr>
          <p:cNvSpPr txBox="1"/>
          <p:nvPr/>
        </p:nvSpPr>
        <p:spPr>
          <a:xfrm>
            <a:off x="3519898" y="2101289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948967A-459B-034E-AFE6-4437E64F0FA4}"/>
              </a:ext>
            </a:extLst>
          </p:cNvPr>
          <p:cNvCxnSpPr/>
          <p:nvPr/>
        </p:nvCxnSpPr>
        <p:spPr>
          <a:xfrm>
            <a:off x="3399179" y="2953847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202874D-5719-164C-95F8-2F0855F1929A}"/>
              </a:ext>
            </a:extLst>
          </p:cNvPr>
          <p:cNvSpPr txBox="1"/>
          <p:nvPr/>
        </p:nvSpPr>
        <p:spPr>
          <a:xfrm>
            <a:off x="3493962" y="25875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FB0E2A1-3854-7A44-9498-91EF126187C3}"/>
              </a:ext>
            </a:extLst>
          </p:cNvPr>
          <p:cNvCxnSpPr/>
          <p:nvPr/>
        </p:nvCxnSpPr>
        <p:spPr>
          <a:xfrm>
            <a:off x="3410523" y="3437073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C7B14AC-BD8B-7A48-9CDC-E91615605453}"/>
              </a:ext>
            </a:extLst>
          </p:cNvPr>
          <p:cNvSpPr txBox="1"/>
          <p:nvPr/>
        </p:nvSpPr>
        <p:spPr>
          <a:xfrm>
            <a:off x="3551670" y="30664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AA4299A-E153-5B4E-9147-E1C9262C009A}"/>
              </a:ext>
            </a:extLst>
          </p:cNvPr>
          <p:cNvCxnSpPr/>
          <p:nvPr/>
        </p:nvCxnSpPr>
        <p:spPr>
          <a:xfrm>
            <a:off x="3393610" y="392558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5CCE9AE-3E77-6941-A511-7C9EDF7B72E2}"/>
              </a:ext>
            </a:extLst>
          </p:cNvPr>
          <p:cNvSpPr txBox="1"/>
          <p:nvPr/>
        </p:nvSpPr>
        <p:spPr>
          <a:xfrm>
            <a:off x="3323755" y="3562947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6CB02EAF-CD08-E74A-A578-D8EFE53EB52A}"/>
              </a:ext>
            </a:extLst>
          </p:cNvPr>
          <p:cNvCxnSpPr/>
          <p:nvPr/>
        </p:nvCxnSpPr>
        <p:spPr>
          <a:xfrm>
            <a:off x="3393610" y="4446386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5A6061E-EFDF-094F-B95A-96F66EC485EA}"/>
              </a:ext>
            </a:extLst>
          </p:cNvPr>
          <p:cNvSpPr txBox="1"/>
          <p:nvPr/>
        </p:nvSpPr>
        <p:spPr>
          <a:xfrm>
            <a:off x="3479503" y="4086716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EC4CF74-2140-E14D-9383-269C98145EE3}"/>
              </a:ext>
            </a:extLst>
          </p:cNvPr>
          <p:cNvCxnSpPr/>
          <p:nvPr/>
        </p:nvCxnSpPr>
        <p:spPr>
          <a:xfrm>
            <a:off x="3415722" y="503540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1C1EFCB-73E2-B245-ADB3-0786AABF8428}"/>
              </a:ext>
            </a:extLst>
          </p:cNvPr>
          <p:cNvSpPr txBox="1"/>
          <p:nvPr/>
        </p:nvSpPr>
        <p:spPr>
          <a:xfrm>
            <a:off x="3427469" y="4672774"/>
            <a:ext cx="7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B381433-D163-444C-B81D-9B36F9104982}"/>
              </a:ext>
            </a:extLst>
          </p:cNvPr>
          <p:cNvCxnSpPr/>
          <p:nvPr/>
        </p:nvCxnSpPr>
        <p:spPr>
          <a:xfrm>
            <a:off x="3415722" y="5556213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CE8B897-6A49-EC43-AD07-9CE53C2DF048}"/>
              </a:ext>
            </a:extLst>
          </p:cNvPr>
          <p:cNvSpPr txBox="1"/>
          <p:nvPr/>
        </p:nvSpPr>
        <p:spPr>
          <a:xfrm>
            <a:off x="3405828" y="5193578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C14637-A287-804B-A1A3-E5F72D3B69C0}"/>
              </a:ext>
            </a:extLst>
          </p:cNvPr>
          <p:cNvSpPr txBox="1"/>
          <p:nvPr/>
        </p:nvSpPr>
        <p:spPr>
          <a:xfrm>
            <a:off x="8161163" y="4149709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  <a:endParaRPr kumimoji="1" lang="ko-KR" altLang="en-US" sz="1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6543CBD-CE44-BB41-80E9-F1036438392C}"/>
              </a:ext>
            </a:extLst>
          </p:cNvPr>
          <p:cNvGrpSpPr/>
          <p:nvPr/>
        </p:nvGrpSpPr>
        <p:grpSpPr>
          <a:xfrm>
            <a:off x="8842569" y="-36861"/>
            <a:ext cx="2697582" cy="1907834"/>
            <a:chOff x="8842570" y="-34975"/>
            <a:chExt cx="3257272" cy="222083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CDAF371-8491-A243-9C68-D7B293A36450}"/>
                </a:ext>
              </a:extLst>
            </p:cNvPr>
            <p:cNvSpPr/>
            <p:nvPr/>
          </p:nvSpPr>
          <p:spPr>
            <a:xfrm>
              <a:off x="8949249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3F06A50-79E4-494C-BC9B-67F4E7F5EA6A}"/>
                </a:ext>
              </a:extLst>
            </p:cNvPr>
            <p:cNvSpPr/>
            <p:nvPr/>
          </p:nvSpPr>
          <p:spPr>
            <a:xfrm>
              <a:off x="9405846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DB83348-377A-264D-A6E4-421D480A89DA}"/>
                </a:ext>
              </a:extLst>
            </p:cNvPr>
            <p:cNvSpPr/>
            <p:nvPr/>
          </p:nvSpPr>
          <p:spPr>
            <a:xfrm>
              <a:off x="9862443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6D34606-B4BC-8A42-A209-367AB048392E}"/>
                </a:ext>
              </a:extLst>
            </p:cNvPr>
            <p:cNvSpPr/>
            <p:nvPr/>
          </p:nvSpPr>
          <p:spPr>
            <a:xfrm>
              <a:off x="10319040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01CE7CF-CA71-0D40-9AF5-355B0D399ED5}"/>
                </a:ext>
              </a:extLst>
            </p:cNvPr>
            <p:cNvSpPr/>
            <p:nvPr/>
          </p:nvSpPr>
          <p:spPr>
            <a:xfrm>
              <a:off x="8964658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FB358885-6335-9E44-BB44-0CEDC1DC1D0F}"/>
                </a:ext>
              </a:extLst>
            </p:cNvPr>
            <p:cNvSpPr/>
            <p:nvPr/>
          </p:nvSpPr>
          <p:spPr>
            <a:xfrm>
              <a:off x="9421255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14DA90A8-3D06-B14C-8322-3F39DDB06ADF}"/>
                </a:ext>
              </a:extLst>
            </p:cNvPr>
            <p:cNvSpPr/>
            <p:nvPr/>
          </p:nvSpPr>
          <p:spPr>
            <a:xfrm>
              <a:off x="9877852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2D71E0E0-9FF0-014B-8587-7B8D1461AC38}"/>
                </a:ext>
              </a:extLst>
            </p:cNvPr>
            <p:cNvSpPr/>
            <p:nvPr/>
          </p:nvSpPr>
          <p:spPr>
            <a:xfrm>
              <a:off x="10334449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56A99F79-60BE-8840-9F84-667473854558}"/>
                </a:ext>
              </a:extLst>
            </p:cNvPr>
            <p:cNvSpPr/>
            <p:nvPr/>
          </p:nvSpPr>
          <p:spPr>
            <a:xfrm>
              <a:off x="8964658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6646BF6-F4EA-9344-8A56-FCBD78D61083}"/>
                </a:ext>
              </a:extLst>
            </p:cNvPr>
            <p:cNvSpPr/>
            <p:nvPr/>
          </p:nvSpPr>
          <p:spPr>
            <a:xfrm>
              <a:off x="9421255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7C50AD9-D3E1-4048-AC02-78A66AB403AF}"/>
                </a:ext>
              </a:extLst>
            </p:cNvPr>
            <p:cNvSpPr/>
            <p:nvPr/>
          </p:nvSpPr>
          <p:spPr>
            <a:xfrm>
              <a:off x="9877853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036D9E2-EDA9-B343-B5B6-AFD91C9D5BAA}"/>
                </a:ext>
              </a:extLst>
            </p:cNvPr>
            <p:cNvSpPr/>
            <p:nvPr/>
          </p:nvSpPr>
          <p:spPr>
            <a:xfrm>
              <a:off x="10334450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52363FA-3D05-0F46-867D-E14D5859DE1F}"/>
                </a:ext>
              </a:extLst>
            </p:cNvPr>
            <p:cNvSpPr/>
            <p:nvPr/>
          </p:nvSpPr>
          <p:spPr>
            <a:xfrm>
              <a:off x="8980067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6F456B3-48F2-DD44-A25A-E1E8947DDF9D}"/>
                </a:ext>
              </a:extLst>
            </p:cNvPr>
            <p:cNvSpPr/>
            <p:nvPr/>
          </p:nvSpPr>
          <p:spPr>
            <a:xfrm>
              <a:off x="9436664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63E7C56-F61C-4F49-909E-842B42D140C3}"/>
                </a:ext>
              </a:extLst>
            </p:cNvPr>
            <p:cNvSpPr/>
            <p:nvPr/>
          </p:nvSpPr>
          <p:spPr>
            <a:xfrm>
              <a:off x="9893261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7A9B3A43-6B17-CB46-85B3-4E1F35002CD9}"/>
                </a:ext>
              </a:extLst>
            </p:cNvPr>
            <p:cNvSpPr/>
            <p:nvPr/>
          </p:nvSpPr>
          <p:spPr>
            <a:xfrm>
              <a:off x="10349858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F20DD0D-CE28-6845-8C81-34DB9EC30C60}"/>
                </a:ext>
              </a:extLst>
            </p:cNvPr>
            <p:cNvSpPr/>
            <p:nvPr/>
          </p:nvSpPr>
          <p:spPr>
            <a:xfrm>
              <a:off x="11368756" y="477974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E34B6585-4AF3-DC4B-A7AD-3D1CFAF0B2AD}"/>
                </a:ext>
              </a:extLst>
            </p:cNvPr>
            <p:cNvSpPr/>
            <p:nvPr/>
          </p:nvSpPr>
          <p:spPr>
            <a:xfrm>
              <a:off x="11384164" y="931732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8D35BBB-8160-2F46-9D4A-3E31BFF36B65}"/>
                </a:ext>
              </a:extLst>
            </p:cNvPr>
            <p:cNvSpPr/>
            <p:nvPr/>
          </p:nvSpPr>
          <p:spPr>
            <a:xfrm>
              <a:off x="11384165" y="1387093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A9ECE007-4A02-5C40-AD34-9CB44983B7C2}"/>
                </a:ext>
              </a:extLst>
            </p:cNvPr>
            <p:cNvSpPr/>
            <p:nvPr/>
          </p:nvSpPr>
          <p:spPr>
            <a:xfrm>
              <a:off x="11399574" y="1840851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ED40D7B-03A2-2F4A-A9CB-1478D62788B3}"/>
                </a:ext>
              </a:extLst>
            </p:cNvPr>
            <p:cNvSpPr txBox="1"/>
            <p:nvPr/>
          </p:nvSpPr>
          <p:spPr>
            <a:xfrm>
              <a:off x="9179060" y="8666"/>
              <a:ext cx="1171343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 (M)</a:t>
              </a:r>
              <a:endParaRPr kumimoji="1"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895467-9512-D94B-A432-92070EBC0AD8}"/>
                </a:ext>
              </a:extLst>
            </p:cNvPr>
            <p:cNvSpPr txBox="1"/>
            <p:nvPr/>
          </p:nvSpPr>
          <p:spPr>
            <a:xfrm>
              <a:off x="10999344" y="-34975"/>
              <a:ext cx="1100498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Vector (V)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C37854E8-294E-3947-B201-E7F9CCABC5CB}"/>
                </a:ext>
              </a:extLst>
            </p:cNvPr>
            <p:cNvSpPr/>
            <p:nvPr/>
          </p:nvSpPr>
          <p:spPr>
            <a:xfrm>
              <a:off x="8842570" y="371679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모서리가 둥근 직사각형 105">
              <a:extLst>
                <a:ext uri="{FF2B5EF4-FFF2-40B4-BE49-F238E27FC236}">
                  <a16:creationId xmlns:a16="http://schemas.microsoft.com/office/drawing/2014/main" id="{39CFA1D6-4494-E648-98CA-40FA829B25D5}"/>
                </a:ext>
              </a:extLst>
            </p:cNvPr>
            <p:cNvSpPr/>
            <p:nvPr/>
          </p:nvSpPr>
          <p:spPr>
            <a:xfrm rot="16200000">
              <a:off x="10581879" y="1044067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3C45F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423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Processing Element (PE): Step 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7AFB22-AD60-8442-8199-D270151DF69D}"/>
              </a:ext>
            </a:extLst>
          </p:cNvPr>
          <p:cNvSpPr txBox="1"/>
          <p:nvPr/>
        </p:nvSpPr>
        <p:spPr>
          <a:xfrm>
            <a:off x="564545" y="3813910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0784F-902F-F34E-87D3-FB567A2964B4}"/>
              </a:ext>
            </a:extLst>
          </p:cNvPr>
          <p:cNvSpPr txBox="1"/>
          <p:nvPr/>
        </p:nvSpPr>
        <p:spPr>
          <a:xfrm>
            <a:off x="2536246" y="4334386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‘0’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DF375-1B44-6640-AB5B-C4874F24A7F8}"/>
              </a:ext>
            </a:extLst>
          </p:cNvPr>
          <p:cNvSpPr txBox="1"/>
          <p:nvPr/>
        </p:nvSpPr>
        <p:spPr>
          <a:xfrm>
            <a:off x="2529856" y="3851829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9198CC9C-6093-6942-A60D-20AD8943075E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valid = ‘1’, we = ‘0’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7D166B-0581-FA40-8639-14892CC35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E5B220-A82A-5941-8167-DA5E12D979BE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381037-CA7B-634E-B6A9-AEEFC77B283C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E336FA-EB23-5D48-B0FB-EA056F22FD2E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6319CE-BB76-9B4A-8333-979221FD6AF6}"/>
              </a:ext>
            </a:extLst>
          </p:cNvPr>
          <p:cNvSpPr/>
          <p:nvPr/>
        </p:nvSpPr>
        <p:spPr>
          <a:xfrm>
            <a:off x="8703598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6FA0E8-1884-2F4E-B4FB-5684740CF03F}"/>
              </a:ext>
            </a:extLst>
          </p:cNvPr>
          <p:cNvSpPr/>
          <p:nvPr/>
        </p:nvSpPr>
        <p:spPr>
          <a:xfrm>
            <a:off x="9160195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B598-7E9C-6A4E-B780-C79B073E8924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38EB-8287-CA4A-BED2-A55EF3D46028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A1006D-5C80-A244-82CA-7B42A51D8B6E}"/>
              </a:ext>
            </a:extLst>
          </p:cNvPr>
          <p:cNvSpPr/>
          <p:nvPr/>
        </p:nvSpPr>
        <p:spPr>
          <a:xfrm>
            <a:off x="8719007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D3D635-E4B3-9644-AB22-6F0461BB6F95}"/>
              </a:ext>
            </a:extLst>
          </p:cNvPr>
          <p:cNvSpPr/>
          <p:nvPr/>
        </p:nvSpPr>
        <p:spPr>
          <a:xfrm>
            <a:off x="9175604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8F2C9-8002-FC41-B746-1E0ECCBD2349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F88F7D-BDFB-9149-BB46-213472F8C605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D14B4-AAD9-C047-B9BA-BDECF043F7BB}"/>
              </a:ext>
            </a:extLst>
          </p:cNvPr>
          <p:cNvSpPr/>
          <p:nvPr/>
        </p:nvSpPr>
        <p:spPr>
          <a:xfrm>
            <a:off x="8719008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83DF39-22B9-AC4E-8EF1-CC1999E63AA5}"/>
              </a:ext>
            </a:extLst>
          </p:cNvPr>
          <p:cNvSpPr/>
          <p:nvPr/>
        </p:nvSpPr>
        <p:spPr>
          <a:xfrm>
            <a:off x="9175605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4250F8-06A2-9349-AB70-C4824C7EDEB5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220CA2-3672-CE49-8D47-E40BB6134F3C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14DC52-D9FE-C143-8DED-2BA0BE15F9B1}"/>
              </a:ext>
            </a:extLst>
          </p:cNvPr>
          <p:cNvSpPr/>
          <p:nvPr/>
        </p:nvSpPr>
        <p:spPr>
          <a:xfrm>
            <a:off x="8734416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4A2309-F73D-A941-A9BA-8A8E659A33F6}"/>
              </a:ext>
            </a:extLst>
          </p:cNvPr>
          <p:cNvSpPr/>
          <p:nvPr/>
        </p:nvSpPr>
        <p:spPr>
          <a:xfrm>
            <a:off x="9191013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4C023C-057C-1F48-BEE7-1F26A3BB7F95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08A708-9FB4-9F46-AA2E-91F9864F4F05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E8CBAC-1766-6D49-83F0-D93DB83084F7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7A03550-C4BC-5F4D-B82A-29A2EBE33529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C87338-7B96-5F4A-9E6E-96BD601B677F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634EC3-488E-1A4C-BD0E-4E9AA08EB722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0E36BE18-0549-8640-8E17-2DA973E451D4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55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68"/>
    </mc:Choice>
    <mc:Fallback xmlns="">
      <p:transition spd="slow" advTm="8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Processing Element (PE): Step 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0784F-902F-F34E-87D3-FB567A2964B4}"/>
              </a:ext>
            </a:extLst>
          </p:cNvPr>
          <p:cNvSpPr txBox="1"/>
          <p:nvPr/>
        </p:nvSpPr>
        <p:spPr>
          <a:xfrm>
            <a:off x="2536246" y="4334386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‘0’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DF375-1B44-6640-AB5B-C4874F24A7F8}"/>
              </a:ext>
            </a:extLst>
          </p:cNvPr>
          <p:cNvSpPr txBox="1"/>
          <p:nvPr/>
        </p:nvSpPr>
        <p:spPr>
          <a:xfrm>
            <a:off x="2529856" y="3851829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9198CC9C-6093-6942-A60D-20AD8943075E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1, the first input pair of matrix and vector elements, a and 1 is provided to the MAC unit</a:t>
            </a:r>
          </a:p>
          <a:p>
            <a:pPr lvl="1">
              <a:lnSpc>
                <a:spcPct val="120000"/>
              </a:lnSpc>
            </a:pPr>
            <a:endParaRPr lang="en-US" altLang="ko-KR" sz="1400" b="1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7D166B-0581-FA40-8639-14892CC35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E5B220-A82A-5941-8167-DA5E12D979BE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381037-CA7B-634E-B6A9-AEEFC77B283C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E336FA-EB23-5D48-B0FB-EA056F22FD2E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6319CE-BB76-9B4A-8333-979221FD6AF6}"/>
              </a:ext>
            </a:extLst>
          </p:cNvPr>
          <p:cNvSpPr/>
          <p:nvPr/>
        </p:nvSpPr>
        <p:spPr>
          <a:xfrm>
            <a:off x="8703598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6FA0E8-1884-2F4E-B4FB-5684740CF03F}"/>
              </a:ext>
            </a:extLst>
          </p:cNvPr>
          <p:cNvSpPr/>
          <p:nvPr/>
        </p:nvSpPr>
        <p:spPr>
          <a:xfrm>
            <a:off x="9160195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B598-7E9C-6A4E-B780-C79B073E8924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38EB-8287-CA4A-BED2-A55EF3D46028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A1006D-5C80-A244-82CA-7B42A51D8B6E}"/>
              </a:ext>
            </a:extLst>
          </p:cNvPr>
          <p:cNvSpPr/>
          <p:nvPr/>
        </p:nvSpPr>
        <p:spPr>
          <a:xfrm>
            <a:off x="8719007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D3D635-E4B3-9644-AB22-6F0461BB6F95}"/>
              </a:ext>
            </a:extLst>
          </p:cNvPr>
          <p:cNvSpPr/>
          <p:nvPr/>
        </p:nvSpPr>
        <p:spPr>
          <a:xfrm>
            <a:off x="9175604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8F2C9-8002-FC41-B746-1E0ECCBD2349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F88F7D-BDFB-9149-BB46-213472F8C605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D14B4-AAD9-C047-B9BA-BDECF043F7BB}"/>
              </a:ext>
            </a:extLst>
          </p:cNvPr>
          <p:cNvSpPr/>
          <p:nvPr/>
        </p:nvSpPr>
        <p:spPr>
          <a:xfrm>
            <a:off x="8719008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83DF39-22B9-AC4E-8EF1-CC1999E63AA5}"/>
              </a:ext>
            </a:extLst>
          </p:cNvPr>
          <p:cNvSpPr/>
          <p:nvPr/>
        </p:nvSpPr>
        <p:spPr>
          <a:xfrm>
            <a:off x="9175605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4250F8-06A2-9349-AB70-C4824C7EDEB5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220CA2-3672-CE49-8D47-E40BB6134F3C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14DC52-D9FE-C143-8DED-2BA0BE15F9B1}"/>
              </a:ext>
            </a:extLst>
          </p:cNvPr>
          <p:cNvSpPr/>
          <p:nvPr/>
        </p:nvSpPr>
        <p:spPr>
          <a:xfrm>
            <a:off x="8734416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4A2309-F73D-A941-A9BA-8A8E659A33F6}"/>
              </a:ext>
            </a:extLst>
          </p:cNvPr>
          <p:cNvSpPr/>
          <p:nvPr/>
        </p:nvSpPr>
        <p:spPr>
          <a:xfrm>
            <a:off x="9191013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4C023C-057C-1F48-BEE7-1F26A3BB7F95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08A708-9FB4-9F46-AA2E-91F9864F4F05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E8CBAC-1766-6D49-83F0-D93DB83084F7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7A03550-C4BC-5F4D-B82A-29A2EBE33529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C87338-7B96-5F4A-9E6E-96BD601B677F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634EC3-488E-1A4C-BD0E-4E9AA08EB722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0E36BE18-0549-8640-8E17-2DA973E451D4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F95005-36BA-B741-A1AA-84D0A36C72B9}"/>
              </a:ext>
            </a:extLst>
          </p:cNvPr>
          <p:cNvSpPr txBox="1"/>
          <p:nvPr/>
        </p:nvSpPr>
        <p:spPr>
          <a:xfrm>
            <a:off x="4226493" y="3166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825BD9-AC72-BA41-8090-B4855B0E60F4}"/>
              </a:ext>
            </a:extLst>
          </p:cNvPr>
          <p:cNvSpPr txBox="1"/>
          <p:nvPr/>
        </p:nvSpPr>
        <p:spPr>
          <a:xfrm>
            <a:off x="4222202" y="374088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975931-44C0-4540-9017-C02B2DBA8991}"/>
              </a:ext>
            </a:extLst>
          </p:cNvPr>
          <p:cNvSpPr txBox="1"/>
          <p:nvPr/>
        </p:nvSpPr>
        <p:spPr>
          <a:xfrm>
            <a:off x="564545" y="3813910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453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68"/>
    </mc:Choice>
    <mc:Fallback xmlns="">
      <p:transition spd="slow" advTm="8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Processing Element (PE): Step 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0784F-902F-F34E-87D3-FB567A2964B4}"/>
              </a:ext>
            </a:extLst>
          </p:cNvPr>
          <p:cNvSpPr txBox="1"/>
          <p:nvPr/>
        </p:nvSpPr>
        <p:spPr>
          <a:xfrm>
            <a:off x="2536246" y="4334386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‘0’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DF375-1B44-6640-AB5B-C4874F24A7F8}"/>
              </a:ext>
            </a:extLst>
          </p:cNvPr>
          <p:cNvSpPr txBox="1"/>
          <p:nvPr/>
        </p:nvSpPr>
        <p:spPr>
          <a:xfrm>
            <a:off x="2529856" y="3851829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9198CC9C-6093-6942-A60D-20AD8943075E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1, the first input pair of matrix and vector elements, a and 1 is provided to the MAC unit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2, 2</a:t>
            </a:r>
            <a:r>
              <a:rPr lang="en-US" altLang="ko-KR" sz="1400" b="1" baseline="30000" dirty="0"/>
              <a:t>nd</a:t>
            </a:r>
            <a:r>
              <a:rPr lang="en-US" altLang="ko-KR" sz="1400" b="1" dirty="0"/>
              <a:t> input pair of b and 2 is provided. Note that the partial sum, </a:t>
            </a:r>
            <a:r>
              <a:rPr lang="en-US" altLang="ko-KR" sz="1400" b="1" dirty="0" err="1"/>
              <a:t>Psum</a:t>
            </a:r>
            <a:r>
              <a:rPr lang="en-US" altLang="ko-KR" sz="1400" b="1" dirty="0"/>
              <a:t> is also an input to the MAC unit and accumulated with the new product</a:t>
            </a:r>
          </a:p>
          <a:p>
            <a:pPr lvl="1">
              <a:lnSpc>
                <a:spcPct val="120000"/>
              </a:lnSpc>
            </a:pPr>
            <a:endParaRPr lang="en-US" altLang="ko-KR" sz="1400" b="1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7D166B-0581-FA40-8639-14892CC35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E5B220-A82A-5941-8167-DA5E12D979BE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381037-CA7B-634E-B6A9-AEEFC77B283C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E336FA-EB23-5D48-B0FB-EA056F22FD2E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6319CE-BB76-9B4A-8333-979221FD6AF6}"/>
              </a:ext>
            </a:extLst>
          </p:cNvPr>
          <p:cNvSpPr/>
          <p:nvPr/>
        </p:nvSpPr>
        <p:spPr>
          <a:xfrm>
            <a:off x="8703598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6FA0E8-1884-2F4E-B4FB-5684740CF03F}"/>
              </a:ext>
            </a:extLst>
          </p:cNvPr>
          <p:cNvSpPr/>
          <p:nvPr/>
        </p:nvSpPr>
        <p:spPr>
          <a:xfrm>
            <a:off x="9160195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B598-7E9C-6A4E-B780-C79B073E8924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38EB-8287-CA4A-BED2-A55EF3D46028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A1006D-5C80-A244-82CA-7B42A51D8B6E}"/>
              </a:ext>
            </a:extLst>
          </p:cNvPr>
          <p:cNvSpPr/>
          <p:nvPr/>
        </p:nvSpPr>
        <p:spPr>
          <a:xfrm>
            <a:off x="8719007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D3D635-E4B3-9644-AB22-6F0461BB6F95}"/>
              </a:ext>
            </a:extLst>
          </p:cNvPr>
          <p:cNvSpPr/>
          <p:nvPr/>
        </p:nvSpPr>
        <p:spPr>
          <a:xfrm>
            <a:off x="9175604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8F2C9-8002-FC41-B746-1E0ECCBD2349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F88F7D-BDFB-9149-BB46-213472F8C605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D14B4-AAD9-C047-B9BA-BDECF043F7BB}"/>
              </a:ext>
            </a:extLst>
          </p:cNvPr>
          <p:cNvSpPr/>
          <p:nvPr/>
        </p:nvSpPr>
        <p:spPr>
          <a:xfrm>
            <a:off x="8719008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83DF39-22B9-AC4E-8EF1-CC1999E63AA5}"/>
              </a:ext>
            </a:extLst>
          </p:cNvPr>
          <p:cNvSpPr/>
          <p:nvPr/>
        </p:nvSpPr>
        <p:spPr>
          <a:xfrm>
            <a:off x="9175605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4250F8-06A2-9349-AB70-C4824C7EDEB5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220CA2-3672-CE49-8D47-E40BB6134F3C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14DC52-D9FE-C143-8DED-2BA0BE15F9B1}"/>
              </a:ext>
            </a:extLst>
          </p:cNvPr>
          <p:cNvSpPr/>
          <p:nvPr/>
        </p:nvSpPr>
        <p:spPr>
          <a:xfrm>
            <a:off x="8734416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4A2309-F73D-A941-A9BA-8A8E659A33F6}"/>
              </a:ext>
            </a:extLst>
          </p:cNvPr>
          <p:cNvSpPr/>
          <p:nvPr/>
        </p:nvSpPr>
        <p:spPr>
          <a:xfrm>
            <a:off x="9191013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4C023C-057C-1F48-BEE7-1F26A3BB7F95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08A708-9FB4-9F46-AA2E-91F9864F4F05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E8CBAC-1766-6D49-83F0-D93DB83084F7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7A03550-C4BC-5F4D-B82A-29A2EBE33529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C87338-7B96-5F4A-9E6E-96BD601B677F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634EC3-488E-1A4C-BD0E-4E9AA08EB722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0E36BE18-0549-8640-8E17-2DA973E451D4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F95005-36BA-B741-A1AA-84D0A36C72B9}"/>
              </a:ext>
            </a:extLst>
          </p:cNvPr>
          <p:cNvSpPr txBox="1"/>
          <p:nvPr/>
        </p:nvSpPr>
        <p:spPr>
          <a:xfrm>
            <a:off x="4226493" y="3166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825BD9-AC72-BA41-8090-B4855B0E60F4}"/>
              </a:ext>
            </a:extLst>
          </p:cNvPr>
          <p:cNvSpPr txBox="1"/>
          <p:nvPr/>
        </p:nvSpPr>
        <p:spPr>
          <a:xfrm>
            <a:off x="4222202" y="374088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BA79D-E85D-6D42-9661-B623BD81581C}"/>
              </a:ext>
            </a:extLst>
          </p:cNvPr>
          <p:cNvSpPr txBox="1"/>
          <p:nvPr/>
        </p:nvSpPr>
        <p:spPr>
          <a:xfrm>
            <a:off x="4436086" y="2377286"/>
            <a:ext cx="1348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Psum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(=a*1)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EF27D46-FBDB-A74A-9EB3-784489645E36}"/>
              </a:ext>
            </a:extLst>
          </p:cNvPr>
          <p:cNvSpPr txBox="1"/>
          <p:nvPr/>
        </p:nvSpPr>
        <p:spPr>
          <a:xfrm>
            <a:off x="564545" y="3813910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3684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68"/>
    </mc:Choice>
    <mc:Fallback xmlns="">
      <p:transition spd="slow" advTm="8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Processing Element (PE): Step 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20784F-902F-F34E-87D3-FB567A2964B4}"/>
              </a:ext>
            </a:extLst>
          </p:cNvPr>
          <p:cNvSpPr txBox="1"/>
          <p:nvPr/>
        </p:nvSpPr>
        <p:spPr>
          <a:xfrm>
            <a:off x="2536246" y="4334386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‘0’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ADF375-1B44-6640-AB5B-C4874F24A7F8}"/>
              </a:ext>
            </a:extLst>
          </p:cNvPr>
          <p:cNvSpPr txBox="1"/>
          <p:nvPr/>
        </p:nvSpPr>
        <p:spPr>
          <a:xfrm>
            <a:off x="2529856" y="3851829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9198CC9C-6093-6942-A60D-20AD8943075E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1, the first input pair of matrix and vector elements, a and 1 is provided to the MAC unit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2, 2</a:t>
            </a:r>
            <a:r>
              <a:rPr lang="en-US" altLang="ko-KR" sz="1400" b="1" baseline="30000" dirty="0"/>
              <a:t>nd</a:t>
            </a:r>
            <a:r>
              <a:rPr lang="en-US" altLang="ko-KR" sz="1400" b="1" dirty="0"/>
              <a:t> input pair of b and 2 is provided. Note that the partial sum, </a:t>
            </a:r>
            <a:r>
              <a:rPr lang="en-US" altLang="ko-KR" sz="1400" b="1" dirty="0" err="1"/>
              <a:t>Psum</a:t>
            </a:r>
            <a:r>
              <a:rPr lang="en-US" altLang="ko-KR" sz="1400" b="1" dirty="0"/>
              <a:t> is also an input to the MAC unit and accumulated with the new product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In cycle 3, 3</a:t>
            </a:r>
            <a:r>
              <a:rPr lang="en-US" altLang="ko-KR" sz="1400" b="1" baseline="30000" dirty="0"/>
              <a:t>rd</a:t>
            </a:r>
            <a:r>
              <a:rPr lang="en-US" altLang="ko-KR" sz="1400" b="1" dirty="0"/>
              <a:t> input pair is provided and its product is accumulated to the previous partial sum</a:t>
            </a:r>
          </a:p>
          <a:p>
            <a:pPr lvl="1">
              <a:lnSpc>
                <a:spcPct val="120000"/>
              </a:lnSpc>
            </a:pPr>
            <a:endParaRPr lang="en-US" altLang="ko-KR" sz="1400" b="1" dirty="0"/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57D166B-0581-FA40-8639-14892CC35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6E5B220-A82A-5941-8167-DA5E12D979BE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1381037-CA7B-634E-B6A9-AEEFC77B283C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6E336FA-EB23-5D48-B0FB-EA056F22FD2E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6319CE-BB76-9B4A-8333-979221FD6AF6}"/>
              </a:ext>
            </a:extLst>
          </p:cNvPr>
          <p:cNvSpPr/>
          <p:nvPr/>
        </p:nvSpPr>
        <p:spPr>
          <a:xfrm>
            <a:off x="8703598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C6FA0E8-1884-2F4E-B4FB-5684740CF03F}"/>
              </a:ext>
            </a:extLst>
          </p:cNvPr>
          <p:cNvSpPr/>
          <p:nvPr/>
        </p:nvSpPr>
        <p:spPr>
          <a:xfrm>
            <a:off x="9160195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B598-7E9C-6A4E-B780-C79B073E8924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CE38EB-8287-CA4A-BED2-A55EF3D46028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9A1006D-5C80-A244-82CA-7B42A51D8B6E}"/>
              </a:ext>
            </a:extLst>
          </p:cNvPr>
          <p:cNvSpPr/>
          <p:nvPr/>
        </p:nvSpPr>
        <p:spPr>
          <a:xfrm>
            <a:off x="8719007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2D3D635-E4B3-9644-AB22-6F0461BB6F95}"/>
              </a:ext>
            </a:extLst>
          </p:cNvPr>
          <p:cNvSpPr/>
          <p:nvPr/>
        </p:nvSpPr>
        <p:spPr>
          <a:xfrm>
            <a:off x="9175604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9B8F2C9-8002-FC41-B746-1E0ECCBD2349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F88F7D-BDFB-9149-BB46-213472F8C605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2D14B4-AAD9-C047-B9BA-BDECF043F7BB}"/>
              </a:ext>
            </a:extLst>
          </p:cNvPr>
          <p:cNvSpPr/>
          <p:nvPr/>
        </p:nvSpPr>
        <p:spPr>
          <a:xfrm>
            <a:off x="8719008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983DF39-22B9-AC4E-8EF1-CC1999E63AA5}"/>
              </a:ext>
            </a:extLst>
          </p:cNvPr>
          <p:cNvSpPr/>
          <p:nvPr/>
        </p:nvSpPr>
        <p:spPr>
          <a:xfrm>
            <a:off x="9175605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54250F8-06A2-9349-AB70-C4824C7EDEB5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B220CA2-3672-CE49-8D47-E40BB6134F3C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A14DC52-D9FE-C143-8DED-2BA0BE15F9B1}"/>
              </a:ext>
            </a:extLst>
          </p:cNvPr>
          <p:cNvSpPr/>
          <p:nvPr/>
        </p:nvSpPr>
        <p:spPr>
          <a:xfrm>
            <a:off x="8734416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04A2309-F73D-A941-A9BA-8A8E659A33F6}"/>
              </a:ext>
            </a:extLst>
          </p:cNvPr>
          <p:cNvSpPr/>
          <p:nvPr/>
        </p:nvSpPr>
        <p:spPr>
          <a:xfrm>
            <a:off x="9191013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24C023C-057C-1F48-BEE7-1F26A3BB7F95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E08A708-9FB4-9F46-AA2E-91F9864F4F05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0E8CBAC-1766-6D49-83F0-D93DB83084F7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7A03550-C4BC-5F4D-B82A-29A2EBE33529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BC87338-7B96-5F4A-9E6E-96BD601B677F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3634EC3-488E-1A4C-BD0E-4E9AA08EB722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0E36BE18-0549-8640-8E17-2DA973E451D4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F95005-36BA-B741-A1AA-84D0A36C72B9}"/>
              </a:ext>
            </a:extLst>
          </p:cNvPr>
          <p:cNvSpPr txBox="1"/>
          <p:nvPr/>
        </p:nvSpPr>
        <p:spPr>
          <a:xfrm>
            <a:off x="4226493" y="3166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6825BD9-AC72-BA41-8090-B4855B0E60F4}"/>
              </a:ext>
            </a:extLst>
          </p:cNvPr>
          <p:cNvSpPr txBox="1"/>
          <p:nvPr/>
        </p:nvSpPr>
        <p:spPr>
          <a:xfrm>
            <a:off x="4222202" y="3740887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BA79D-E85D-6D42-9661-B623BD81581C}"/>
              </a:ext>
            </a:extLst>
          </p:cNvPr>
          <p:cNvSpPr txBox="1"/>
          <p:nvPr/>
        </p:nvSpPr>
        <p:spPr>
          <a:xfrm>
            <a:off x="4436086" y="2377286"/>
            <a:ext cx="181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Psum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(=a*1+b*2)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3C22FF4-563C-7548-A5FF-A8F02AFDE747}"/>
              </a:ext>
            </a:extLst>
          </p:cNvPr>
          <p:cNvSpPr txBox="1"/>
          <p:nvPr/>
        </p:nvSpPr>
        <p:spPr>
          <a:xfrm>
            <a:off x="564545" y="3813910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227328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68"/>
    </mc:Choice>
    <mc:Fallback xmlns="">
      <p:transition spd="slow" advTm="8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Done state</a:t>
            </a:r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273723B-463B-064B-A046-11BBE8F07389}"/>
              </a:ext>
            </a:extLst>
          </p:cNvPr>
          <p:cNvGrpSpPr/>
          <p:nvPr/>
        </p:nvGrpSpPr>
        <p:grpSpPr>
          <a:xfrm>
            <a:off x="6945849" y="2460614"/>
            <a:ext cx="2925885" cy="2990511"/>
            <a:chOff x="2449932" y="2238868"/>
            <a:chExt cx="3805429" cy="388601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F66D69D-96AD-5343-9153-F8A36473E87D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DEFD299-D06E-4041-BC45-0AA02EB3860C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FC71E60-350B-9749-8B87-56CFE464D3EC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1FD6C85-EA88-BD4F-9BB9-2325005186BB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6ACA2043-5C4D-8848-80A8-94102F5FBD5E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CD1C963-C474-A44E-891C-FDC3CE931DA6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26ECEC5A-C10A-7743-B179-8B80991BCA5A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CB300060-33DF-D940-983C-B5F68685F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55058C90-3F9C-6144-A6BF-91153304A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CE9BB18-6C4E-E844-AE6F-FA24E8D9E1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94049A89-075D-9847-84B1-01B3C4571EF1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7CDF5FC-DB94-A341-BDCE-A8D53737B164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60FE847-9CDD-F84B-9E1B-8F6E40EC9F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4154A9CD-01E0-D748-B2AE-3C7BB0C3759A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5326C8-CA97-3948-B84F-F6DECCD8FF1E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5FA5B5-98D2-0E46-A034-755D66823FB6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7682B92-53F9-CE47-9FFA-1653C614708A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F8D40A-D259-704D-A738-82E4A1A43749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FEF108-3B4A-1B49-9341-0BC4EA54EF85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FDA4FA1-7070-A949-844D-83044F893387}"/>
              </a:ext>
            </a:extLst>
          </p:cNvPr>
          <p:cNvSpPr/>
          <p:nvPr/>
        </p:nvSpPr>
        <p:spPr>
          <a:xfrm>
            <a:off x="5312713" y="3246145"/>
            <a:ext cx="1290216" cy="370360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FD7DE2C-8AE2-B44A-AEB0-4AB012343269}"/>
              </a:ext>
            </a:extLst>
          </p:cNvPr>
          <p:cNvSpPr/>
          <p:nvPr/>
        </p:nvSpPr>
        <p:spPr>
          <a:xfrm>
            <a:off x="2203579" y="2269838"/>
            <a:ext cx="1199664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3E059-0EB5-894A-99F9-E60449FCA507}"/>
              </a:ext>
            </a:extLst>
          </p:cNvPr>
          <p:cNvSpPr txBox="1"/>
          <p:nvPr/>
        </p:nvSpPr>
        <p:spPr>
          <a:xfrm>
            <a:off x="2285083" y="1772166"/>
            <a:ext cx="11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5FB6F6-7A8C-C54D-9D36-6B64282FEFA9}"/>
              </a:ext>
            </a:extLst>
          </p:cNvPr>
          <p:cNvSpPr txBox="1"/>
          <p:nvPr/>
        </p:nvSpPr>
        <p:spPr>
          <a:xfrm>
            <a:off x="8136189" y="2383349"/>
            <a:ext cx="530984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5CA1C2-7EDC-AD41-9A15-AD74D35BEC12}"/>
              </a:ext>
            </a:extLst>
          </p:cNvPr>
          <p:cNvSpPr/>
          <p:nvPr/>
        </p:nvSpPr>
        <p:spPr>
          <a:xfrm>
            <a:off x="4273214" y="2269838"/>
            <a:ext cx="5705671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D8947CE-7B6C-A548-9128-39D1C7DB6E55}"/>
              </a:ext>
            </a:extLst>
          </p:cNvPr>
          <p:cNvSpPr txBox="1"/>
          <p:nvPr/>
        </p:nvSpPr>
        <p:spPr>
          <a:xfrm>
            <a:off x="6639317" y="1775159"/>
            <a:ext cx="1766589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61B2410-0D67-B84F-9894-E6DDE5408C89}"/>
              </a:ext>
            </a:extLst>
          </p:cNvPr>
          <p:cNvCxnSpPr/>
          <p:nvPr/>
        </p:nvCxnSpPr>
        <p:spPr>
          <a:xfrm>
            <a:off x="3406941" y="2471900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D51EE54-3E50-B045-9B8E-AEDB39BDA199}"/>
              </a:ext>
            </a:extLst>
          </p:cNvPr>
          <p:cNvSpPr txBox="1"/>
          <p:nvPr/>
        </p:nvSpPr>
        <p:spPr>
          <a:xfrm>
            <a:off x="3519898" y="2101289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C38D568-190F-8D4A-827B-8EC9246EB430}"/>
              </a:ext>
            </a:extLst>
          </p:cNvPr>
          <p:cNvCxnSpPr/>
          <p:nvPr/>
        </p:nvCxnSpPr>
        <p:spPr>
          <a:xfrm>
            <a:off x="3399179" y="2953847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15EB434B-0FAA-9541-AD2D-46CD9FF25A51}"/>
              </a:ext>
            </a:extLst>
          </p:cNvPr>
          <p:cNvSpPr txBox="1"/>
          <p:nvPr/>
        </p:nvSpPr>
        <p:spPr>
          <a:xfrm>
            <a:off x="3493962" y="25875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366931A-EE18-BE4E-ADFB-0E169C19863E}"/>
              </a:ext>
            </a:extLst>
          </p:cNvPr>
          <p:cNvCxnSpPr/>
          <p:nvPr/>
        </p:nvCxnSpPr>
        <p:spPr>
          <a:xfrm>
            <a:off x="3410523" y="3437073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920C8D2-0281-A442-9FC6-67D13C0C82ED}"/>
              </a:ext>
            </a:extLst>
          </p:cNvPr>
          <p:cNvSpPr txBox="1"/>
          <p:nvPr/>
        </p:nvSpPr>
        <p:spPr>
          <a:xfrm>
            <a:off x="3551670" y="30664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E28FF77-7FD3-7B4F-BB50-2C1225DD38CC}"/>
              </a:ext>
            </a:extLst>
          </p:cNvPr>
          <p:cNvCxnSpPr/>
          <p:nvPr/>
        </p:nvCxnSpPr>
        <p:spPr>
          <a:xfrm>
            <a:off x="3393610" y="392558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0FA4712-40E4-E841-B5E2-DF92E162CED0}"/>
              </a:ext>
            </a:extLst>
          </p:cNvPr>
          <p:cNvSpPr txBox="1"/>
          <p:nvPr/>
        </p:nvSpPr>
        <p:spPr>
          <a:xfrm>
            <a:off x="3323755" y="3562947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00214ED-18EB-FB4A-8A76-EB8F3DE50159}"/>
              </a:ext>
            </a:extLst>
          </p:cNvPr>
          <p:cNvCxnSpPr/>
          <p:nvPr/>
        </p:nvCxnSpPr>
        <p:spPr>
          <a:xfrm>
            <a:off x="3393610" y="4446386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8D4E0F3-5937-D84A-99B2-7BB2039A7AF5}"/>
              </a:ext>
            </a:extLst>
          </p:cNvPr>
          <p:cNvSpPr txBox="1"/>
          <p:nvPr/>
        </p:nvSpPr>
        <p:spPr>
          <a:xfrm>
            <a:off x="3479503" y="4086716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6C74824-5C55-1B45-BAB5-1366CDB0D168}"/>
              </a:ext>
            </a:extLst>
          </p:cNvPr>
          <p:cNvCxnSpPr/>
          <p:nvPr/>
        </p:nvCxnSpPr>
        <p:spPr>
          <a:xfrm>
            <a:off x="3415722" y="503540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63FA042-12A3-9048-AE69-92A64723C714}"/>
              </a:ext>
            </a:extLst>
          </p:cNvPr>
          <p:cNvSpPr txBox="1"/>
          <p:nvPr/>
        </p:nvSpPr>
        <p:spPr>
          <a:xfrm>
            <a:off x="3427469" y="4672774"/>
            <a:ext cx="7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D4FD397-A8E0-E549-87A8-5001DD2BE8B8}"/>
              </a:ext>
            </a:extLst>
          </p:cNvPr>
          <p:cNvCxnSpPr/>
          <p:nvPr/>
        </p:nvCxnSpPr>
        <p:spPr>
          <a:xfrm>
            <a:off x="3415722" y="5556213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72AD6D0-100F-104B-8CC1-57BB16438356}"/>
              </a:ext>
            </a:extLst>
          </p:cNvPr>
          <p:cNvSpPr txBox="1"/>
          <p:nvPr/>
        </p:nvSpPr>
        <p:spPr>
          <a:xfrm>
            <a:off x="3405828" y="5193578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A8A4D0E-48D0-4F4E-8B26-0D0C95D2614C}"/>
              </a:ext>
            </a:extLst>
          </p:cNvPr>
          <p:cNvCxnSpPr>
            <a:cxnSpLocks/>
          </p:cNvCxnSpPr>
          <p:nvPr/>
        </p:nvCxnSpPr>
        <p:spPr>
          <a:xfrm>
            <a:off x="4281995" y="2953847"/>
            <a:ext cx="2676569" cy="26277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173A3C7C-9F50-CC4F-883F-5A8B52E8EAAE}"/>
              </a:ext>
            </a:extLst>
          </p:cNvPr>
          <p:cNvCxnSpPr>
            <a:cxnSpLocks/>
          </p:cNvCxnSpPr>
          <p:nvPr/>
        </p:nvCxnSpPr>
        <p:spPr>
          <a:xfrm flipV="1">
            <a:off x="4281995" y="2877139"/>
            <a:ext cx="2663854" cy="2685771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4FDF8A2-E135-874B-9340-EBE01EB04844}"/>
              </a:ext>
            </a:extLst>
          </p:cNvPr>
          <p:cNvGrpSpPr/>
          <p:nvPr/>
        </p:nvGrpSpPr>
        <p:grpSpPr>
          <a:xfrm>
            <a:off x="8842569" y="-36861"/>
            <a:ext cx="2697582" cy="1907834"/>
            <a:chOff x="8842570" y="-34975"/>
            <a:chExt cx="3257272" cy="2220831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E5DB54FA-F3F5-BD41-A507-288CA524317A}"/>
                </a:ext>
              </a:extLst>
            </p:cNvPr>
            <p:cNvSpPr/>
            <p:nvPr/>
          </p:nvSpPr>
          <p:spPr>
            <a:xfrm>
              <a:off x="8949249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07221F2-36FE-2741-96B4-EA8213C0649A}"/>
                </a:ext>
              </a:extLst>
            </p:cNvPr>
            <p:cNvSpPr/>
            <p:nvPr/>
          </p:nvSpPr>
          <p:spPr>
            <a:xfrm>
              <a:off x="9405846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98884F72-44FC-CD46-B626-3E876449A448}"/>
                </a:ext>
              </a:extLst>
            </p:cNvPr>
            <p:cNvSpPr/>
            <p:nvPr/>
          </p:nvSpPr>
          <p:spPr>
            <a:xfrm>
              <a:off x="9862443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DBC31D8-B936-CC47-BF8C-F4612E59B097}"/>
                </a:ext>
              </a:extLst>
            </p:cNvPr>
            <p:cNvSpPr/>
            <p:nvPr/>
          </p:nvSpPr>
          <p:spPr>
            <a:xfrm>
              <a:off x="10319040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71A0B61-F12D-AE4D-A507-CA364EFF60F9}"/>
                </a:ext>
              </a:extLst>
            </p:cNvPr>
            <p:cNvSpPr/>
            <p:nvPr/>
          </p:nvSpPr>
          <p:spPr>
            <a:xfrm>
              <a:off x="8964658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0D0D743-6586-0047-87AB-C9E6C0A3B810}"/>
                </a:ext>
              </a:extLst>
            </p:cNvPr>
            <p:cNvSpPr/>
            <p:nvPr/>
          </p:nvSpPr>
          <p:spPr>
            <a:xfrm>
              <a:off x="9421255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9FF7CBA-AE15-A043-8924-4E23FDFD2DAC}"/>
                </a:ext>
              </a:extLst>
            </p:cNvPr>
            <p:cNvSpPr/>
            <p:nvPr/>
          </p:nvSpPr>
          <p:spPr>
            <a:xfrm>
              <a:off x="9877852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DBC5249-63B9-8A4D-BB31-8F0F3AECB344}"/>
                </a:ext>
              </a:extLst>
            </p:cNvPr>
            <p:cNvSpPr/>
            <p:nvPr/>
          </p:nvSpPr>
          <p:spPr>
            <a:xfrm>
              <a:off x="10334449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AE707EF-ED41-EF47-AB6B-20AA7732F754}"/>
                </a:ext>
              </a:extLst>
            </p:cNvPr>
            <p:cNvSpPr/>
            <p:nvPr/>
          </p:nvSpPr>
          <p:spPr>
            <a:xfrm>
              <a:off x="8964658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D6581720-6F15-004C-B5E9-DA66F5D2608B}"/>
                </a:ext>
              </a:extLst>
            </p:cNvPr>
            <p:cNvSpPr/>
            <p:nvPr/>
          </p:nvSpPr>
          <p:spPr>
            <a:xfrm>
              <a:off x="9421255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4683400-68BF-AB45-A523-5A2E9C6911B9}"/>
                </a:ext>
              </a:extLst>
            </p:cNvPr>
            <p:cNvSpPr/>
            <p:nvPr/>
          </p:nvSpPr>
          <p:spPr>
            <a:xfrm>
              <a:off x="9877853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690E8EE-AEDC-1B4E-B5D3-77A77AFB3AA5}"/>
                </a:ext>
              </a:extLst>
            </p:cNvPr>
            <p:cNvSpPr/>
            <p:nvPr/>
          </p:nvSpPr>
          <p:spPr>
            <a:xfrm>
              <a:off x="10334450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A691BC5-CDCE-A94D-AD0B-56D06D9CB3BF}"/>
                </a:ext>
              </a:extLst>
            </p:cNvPr>
            <p:cNvSpPr/>
            <p:nvPr/>
          </p:nvSpPr>
          <p:spPr>
            <a:xfrm>
              <a:off x="8980067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6AF5401-A421-4C45-B7E3-FA3A59311292}"/>
                </a:ext>
              </a:extLst>
            </p:cNvPr>
            <p:cNvSpPr/>
            <p:nvPr/>
          </p:nvSpPr>
          <p:spPr>
            <a:xfrm>
              <a:off x="9436664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D52759D-A967-F049-8FD7-57D61663FA46}"/>
                </a:ext>
              </a:extLst>
            </p:cNvPr>
            <p:cNvSpPr/>
            <p:nvPr/>
          </p:nvSpPr>
          <p:spPr>
            <a:xfrm>
              <a:off x="9893261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3D9411C7-1A0B-1345-9634-F50D55AB5DBF}"/>
                </a:ext>
              </a:extLst>
            </p:cNvPr>
            <p:cNvSpPr/>
            <p:nvPr/>
          </p:nvSpPr>
          <p:spPr>
            <a:xfrm>
              <a:off x="10349858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A2B4197-143C-394E-9C11-44B0FB1A4337}"/>
                </a:ext>
              </a:extLst>
            </p:cNvPr>
            <p:cNvSpPr/>
            <p:nvPr/>
          </p:nvSpPr>
          <p:spPr>
            <a:xfrm>
              <a:off x="11368756" y="477974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08A9323-D9EB-B849-A974-CE557F6FF97A}"/>
                </a:ext>
              </a:extLst>
            </p:cNvPr>
            <p:cNvSpPr/>
            <p:nvPr/>
          </p:nvSpPr>
          <p:spPr>
            <a:xfrm>
              <a:off x="11384164" y="931732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AC535A9-7E15-D448-9438-361475175303}"/>
                </a:ext>
              </a:extLst>
            </p:cNvPr>
            <p:cNvSpPr/>
            <p:nvPr/>
          </p:nvSpPr>
          <p:spPr>
            <a:xfrm>
              <a:off x="11384165" y="1387093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6614F18E-FDC1-054E-B1DB-C6DC2DAD18EF}"/>
                </a:ext>
              </a:extLst>
            </p:cNvPr>
            <p:cNvSpPr/>
            <p:nvPr/>
          </p:nvSpPr>
          <p:spPr>
            <a:xfrm>
              <a:off x="11399574" y="1840851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D5907DF-3B99-3C43-B6E5-6FA860C557BE}"/>
                </a:ext>
              </a:extLst>
            </p:cNvPr>
            <p:cNvSpPr txBox="1"/>
            <p:nvPr/>
          </p:nvSpPr>
          <p:spPr>
            <a:xfrm>
              <a:off x="9179060" y="8666"/>
              <a:ext cx="1171343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 (M)</a:t>
              </a:r>
              <a:endParaRPr kumimoji="1"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1912425-C3F4-1B46-8441-6FB6CD59CD5B}"/>
                </a:ext>
              </a:extLst>
            </p:cNvPr>
            <p:cNvSpPr txBox="1"/>
            <p:nvPr/>
          </p:nvSpPr>
          <p:spPr>
            <a:xfrm>
              <a:off x="10999344" y="-34975"/>
              <a:ext cx="1100498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Vector (V)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26FB230C-F24A-1B47-8674-1DDA0022C3E4}"/>
                </a:ext>
              </a:extLst>
            </p:cNvPr>
            <p:cNvSpPr/>
            <p:nvPr/>
          </p:nvSpPr>
          <p:spPr>
            <a:xfrm>
              <a:off x="8842570" y="371679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0614F746-76C5-7C43-BD63-7E3E91BD1432}"/>
                </a:ext>
              </a:extLst>
            </p:cNvPr>
            <p:cNvSpPr/>
            <p:nvPr/>
          </p:nvSpPr>
          <p:spPr>
            <a:xfrm rot="16200000">
              <a:off x="10581879" y="1044067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3C45F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9B6EE48-6186-134A-96CA-09D5327BA981}"/>
              </a:ext>
            </a:extLst>
          </p:cNvPr>
          <p:cNvSpPr/>
          <p:nvPr/>
        </p:nvSpPr>
        <p:spPr>
          <a:xfrm>
            <a:off x="11754114" y="403795"/>
            <a:ext cx="189071" cy="2018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99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Processing Element (PE): Step 2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2FDA93-5A32-2F4A-891D-EEFD5C1AC421}"/>
              </a:ext>
            </a:extLst>
          </p:cNvPr>
          <p:cNvSpPr txBox="1"/>
          <p:nvPr/>
        </p:nvSpPr>
        <p:spPr>
          <a:xfrm>
            <a:off x="1130181" y="3033363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‘1’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3B14E354-0D14-014F-867F-50F6409250E7}"/>
              </a:ext>
            </a:extLst>
          </p:cNvPr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After finishing the dot product operation, PE provides the output via ‘</a:t>
            </a:r>
            <a:r>
              <a:rPr lang="en-US" altLang="ko-KR" sz="1400" b="1" dirty="0" err="1"/>
              <a:t>dout</a:t>
            </a:r>
            <a:r>
              <a:rPr lang="en-US" altLang="ko-KR" sz="1400" b="1" dirty="0"/>
              <a:t>’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0CDDF6D-261F-4C4F-819F-595C0C4F5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4198715-B1B4-544D-A2C5-6C39EEF799C4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CA6DDC-4E1D-5C4A-8CCA-A9EABC31FEA2}"/>
              </a:ext>
            </a:extLst>
          </p:cNvPr>
          <p:cNvSpPr txBox="1"/>
          <p:nvPr/>
        </p:nvSpPr>
        <p:spPr>
          <a:xfrm>
            <a:off x="3525937" y="2396361"/>
            <a:ext cx="273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Psum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(=a*1+b*2+c*3+d*4)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E4E09E-4E27-D444-88CF-E554665BA9CD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2D2A5C-F945-0941-BDC2-0653FF86A6BA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E31D48C-7CD4-014D-8145-7E8651AD629B}"/>
              </a:ext>
            </a:extLst>
          </p:cNvPr>
          <p:cNvSpPr/>
          <p:nvPr/>
        </p:nvSpPr>
        <p:spPr>
          <a:xfrm>
            <a:off x="8703598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727597D-DDCD-5142-A862-91D6EA7CCF4C}"/>
              </a:ext>
            </a:extLst>
          </p:cNvPr>
          <p:cNvSpPr/>
          <p:nvPr/>
        </p:nvSpPr>
        <p:spPr>
          <a:xfrm>
            <a:off x="9160195" y="489489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4931AB-BE28-9345-A0BA-77DBACB52B98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3089DF4-282C-FC41-A47E-3452B2BC646A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A0B106E-70EA-6043-A6CE-6057409779E3}"/>
              </a:ext>
            </a:extLst>
          </p:cNvPr>
          <p:cNvSpPr/>
          <p:nvPr/>
        </p:nvSpPr>
        <p:spPr>
          <a:xfrm>
            <a:off x="8719007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1DDC32-8B53-9D46-8DF9-B5A4C49138F2}"/>
              </a:ext>
            </a:extLst>
          </p:cNvPr>
          <p:cNvSpPr/>
          <p:nvPr/>
        </p:nvSpPr>
        <p:spPr>
          <a:xfrm>
            <a:off x="9175604" y="534865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AE50D7-2FBB-C541-A47D-434730FDAF09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81C284-9B8E-344B-8E16-08478CB3E270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15E265F-1442-4F41-AD3B-CC444C8D6518}"/>
              </a:ext>
            </a:extLst>
          </p:cNvPr>
          <p:cNvSpPr/>
          <p:nvPr/>
        </p:nvSpPr>
        <p:spPr>
          <a:xfrm>
            <a:off x="8719008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92EE2491-05DA-BD47-AEA1-0DEA59FE5FA5}"/>
              </a:ext>
            </a:extLst>
          </p:cNvPr>
          <p:cNvSpPr/>
          <p:nvPr/>
        </p:nvSpPr>
        <p:spPr>
          <a:xfrm>
            <a:off x="9175605" y="580401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39C17E2-FD40-D34C-AA2D-EF241A739AFD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F4E471-93DD-3540-927A-E87C059D99EA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339C506-D077-7E4B-B0FC-02DDEFD090C9}"/>
              </a:ext>
            </a:extLst>
          </p:cNvPr>
          <p:cNvSpPr/>
          <p:nvPr/>
        </p:nvSpPr>
        <p:spPr>
          <a:xfrm>
            <a:off x="8734416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7F12333F-3082-E14A-9B7E-6E40F14FB0EB}"/>
              </a:ext>
            </a:extLst>
          </p:cNvPr>
          <p:cNvSpPr/>
          <p:nvPr/>
        </p:nvSpPr>
        <p:spPr>
          <a:xfrm>
            <a:off x="9191013" y="625777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F5FD2A4-EB9B-0C43-8A99-87566F8A1D76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72B5BA-6C7B-DD4B-A041-F062823C1122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CC868BB-475F-6341-8DCD-3AE42C43AADB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C85402A5-2F6A-164F-9919-F1DE5A9B3BA7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550162-13FF-474A-9747-94E0E57453D0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5F607F-56B1-E147-AA8A-5E253940DAED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371D6412-FC5A-2044-8C64-6CABE032B994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1FCB0AE7-E6C1-7F45-AE8E-095D8DE54D7B}"/>
              </a:ext>
            </a:extLst>
          </p:cNvPr>
          <p:cNvSpPr/>
          <p:nvPr/>
        </p:nvSpPr>
        <p:spPr>
          <a:xfrm>
            <a:off x="7665909" y="4788701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B47238C-6F56-2C47-BB89-A72915FE49E4}"/>
              </a:ext>
            </a:extLst>
          </p:cNvPr>
          <p:cNvSpPr txBox="1"/>
          <p:nvPr/>
        </p:nvSpPr>
        <p:spPr>
          <a:xfrm>
            <a:off x="564545" y="3813910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8F7A786-A0B8-CF49-925F-EDB9C5A6FC85}"/>
              </a:ext>
            </a:extLst>
          </p:cNvPr>
          <p:cNvSpPr/>
          <p:nvPr/>
        </p:nvSpPr>
        <p:spPr>
          <a:xfrm>
            <a:off x="11235156" y="4903863"/>
            <a:ext cx="228299" cy="2349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2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0"/>
    </mc:Choice>
    <mc:Fallback xmlns="">
      <p:transition spd="slow" advTm="3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B6B6-FE6C-1F40-95CE-2F91C2B6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Weekly Schedule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DD35E-4AB2-FB45-B847-A16292DA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4814" cy="481647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W1 17 Application (deep learning on FPGA)/SW app (MNIST/CIFAR)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W2 25 Verilog 1 Basics/</a:t>
            </a:r>
            <a:r>
              <a:rPr lang="en-US" altLang="ko-KR" sz="1600" dirty="0" err="1">
                <a:solidFill>
                  <a:srgbClr val="0070C0"/>
                </a:solidFill>
              </a:rPr>
              <a:t>Vivado</a:t>
            </a:r>
            <a:r>
              <a:rPr lang="en-US" altLang="ko-KR" sz="1600" dirty="0">
                <a:solidFill>
                  <a:srgbClr val="0070C0"/>
                </a:solidFill>
              </a:rPr>
              <a:t> tutorial (verification level of HW design)   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W3 31 Verilog 2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Combinational circuits (Video pre-view homework</a:t>
            </a:r>
            <a:r>
              <a:rPr lang="ko-KR" altLang="en-US" sz="1600" dirty="0">
                <a:solidFill>
                  <a:srgbClr val="0070C0"/>
                </a:solidFill>
              </a:rPr>
              <a:t> </a:t>
            </a:r>
            <a:r>
              <a:rPr lang="en-US" altLang="ko-KR" sz="1600" dirty="0">
                <a:solidFill>
                  <a:srgbClr val="0070C0"/>
                </a:solidFill>
              </a:rPr>
              <a:t>+ TA Q&amp;A)/Simple adder using </a:t>
            </a:r>
            <a:r>
              <a:rPr lang="en-US" altLang="ko-KR" sz="1600" dirty="0" err="1">
                <a:solidFill>
                  <a:srgbClr val="0070C0"/>
                </a:solidFill>
              </a:rPr>
              <a:t>dsp</a:t>
            </a:r>
            <a:r>
              <a:rPr lang="en-US" altLang="ko-KR" sz="1600" dirty="0">
                <a:solidFill>
                  <a:srgbClr val="0070C0"/>
                </a:solidFill>
              </a:rPr>
              <a:t> (V+V, Verilog intro)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W4 4/7 Verilog 3 Sequential circuits/V*V processing element (PE) design 1</a:t>
            </a:r>
          </a:p>
          <a:p>
            <a:r>
              <a:rPr lang="en-US" altLang="ko-KR" sz="1600" b="1" dirty="0">
                <a:solidFill>
                  <a:srgbClr val="0070C0"/>
                </a:solidFill>
              </a:rPr>
              <a:t>W5 14 Verilog 4 Design example &amp; synthesizable code/V*V processing element (PE) design 2</a:t>
            </a:r>
          </a:p>
          <a:p>
            <a:r>
              <a:rPr lang="en-US" altLang="ko-KR" sz="1600" dirty="0"/>
              <a:t>W6 21 Intro to Zynq &amp; MV accelerator design/Zynq FPGA &amp; synthesis,</a:t>
            </a:r>
            <a:r>
              <a:rPr lang="ko-KR" altLang="en-US" sz="1600" dirty="0"/>
              <a:t> </a:t>
            </a:r>
            <a:r>
              <a:rPr lang="en-US" altLang="ko-KR" sz="1600" dirty="0"/>
              <a:t>continue VV design &amp; start MV accelerator design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>
                <a:solidFill>
                  <a:srgbClr val="FF0000"/>
                </a:solidFill>
              </a:rPr>
              <a:t>W7 28 Mid-term exam cancelled. </a:t>
            </a:r>
            <a:r>
              <a:rPr lang="en-US" altLang="ko-KR" sz="1600" dirty="0"/>
              <a:t>Main memory (physical &amp; virtual)/OS+FPGA (HOST~DEVICE) communication &amp; MV design 2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W8 5/5 (Children’s day) Optional lab session is provided in lecture and lab hour </a:t>
            </a:r>
          </a:p>
          <a:p>
            <a:r>
              <a:rPr lang="en-US" altLang="ko-KR" sz="1600" dirty="0"/>
              <a:t>W9 12 Bus and DMA (Video pre-view</a:t>
            </a:r>
            <a:r>
              <a:rPr lang="ko-KR" altLang="en-US" sz="1600" dirty="0"/>
              <a:t> </a:t>
            </a:r>
            <a:r>
              <a:rPr lang="en-US" altLang="ko-KR" sz="1600" dirty="0"/>
              <a:t>+ TA Q&amp;A)/custom IP &amp; MV design 3</a:t>
            </a:r>
          </a:p>
          <a:p>
            <a:r>
              <a:rPr lang="en-US" altLang="ko-KR" sz="1600" dirty="0"/>
              <a:t>W10 19 Convolution lowering and matrix multiplication accelerator/Convolution lowering (V0)</a:t>
            </a:r>
          </a:p>
          <a:p>
            <a:r>
              <a:rPr lang="en-US" altLang="ko-KR" sz="1600" dirty="0"/>
              <a:t>W11 26 Advanced deep learning #1 quantization for low precision computation/V0+DMA+8b </a:t>
            </a:r>
          </a:p>
          <a:p>
            <a:r>
              <a:rPr lang="en-US" altLang="ko-KR" sz="1600" dirty="0"/>
              <a:t>W12 6/2 Advanced deep learning #2 zero skipping/V0+DMA+8b+zero-skipping 1</a:t>
            </a:r>
          </a:p>
          <a:p>
            <a:r>
              <a:rPr lang="en-US" altLang="ko-KR" sz="1600" dirty="0"/>
              <a:t>W13 9 Lecture summary/V0+DMA+8b+zero-skipping 2</a:t>
            </a:r>
          </a:p>
          <a:p>
            <a:r>
              <a:rPr lang="en-US" altLang="ko-KR" sz="1600" dirty="0"/>
              <a:t>W14 16 Final exam/Term project (V0+DMA+8b+zero) submission</a:t>
            </a:r>
            <a:endParaRPr kumimoji="1" lang="ko-KR" altLang="en-US" sz="1600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5A35DF8-D846-B947-A465-36BC1EB9E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9"/>
    </mc:Choice>
    <mc:Fallback xmlns="">
      <p:transition spd="slow" advTm="6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pc="-150" dirty="0">
                <a:ea typeface="Arial Unicode MS" panose="020B0604020202020204" pitchFamily="50" charset="-127"/>
              </a:rPr>
              <a:t>Basic Logic Design</a:t>
            </a:r>
            <a:br>
              <a:rPr lang="en-US" altLang="ko-KR" spc="-150" dirty="0">
                <a:ea typeface="Arial Unicode MS" panose="020B0604020202020204" pitchFamily="50" charset="-127"/>
              </a:rPr>
            </a:br>
            <a:r>
              <a:rPr lang="en-US" altLang="ko-KR" spc="-150" dirty="0">
                <a:ea typeface="Arial Unicode MS" panose="020B0604020202020204" pitchFamily="50" charset="-127"/>
              </a:rPr>
              <a:t>With Verilog IV</a:t>
            </a:r>
            <a:endParaRPr lang="ko-KR" altLang="en-US" spc="-150" dirty="0">
              <a:ea typeface="Arial Unicode MS" panose="020B0604020202020204" pitchFamily="50" charset="-127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1" spc="-150" dirty="0">
                <a:ea typeface="Arial Unicode MS" panose="020B0604020202020204" pitchFamily="50" charset="-127"/>
              </a:rPr>
              <a:t>- Design Examples and Synthesizable Code</a:t>
            </a:r>
            <a:endParaRPr lang="ko-KR" altLang="en-US" b="1" spc="-150" dirty="0">
              <a:ea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543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11667553" cy="766800"/>
          </a:xfrm>
        </p:spPr>
        <p:txBody>
          <a:bodyPr>
            <a:noAutofit/>
          </a:bodyPr>
          <a:lstStyle/>
          <a:p>
            <a:r>
              <a:rPr lang="en-US" altLang="ko-KR" sz="3600" b="1" spc="-150" dirty="0">
                <a:solidFill>
                  <a:prstClr val="black"/>
                </a:solidFill>
              </a:rPr>
              <a:t>Example: Simple PE (Processing Element) Controller</a:t>
            </a:r>
            <a:endParaRPr lang="ko-KR" altLang="en-US" sz="3600" dirty="0"/>
          </a:p>
        </p:txBody>
      </p:sp>
      <p:grpSp>
        <p:nvGrpSpPr>
          <p:cNvPr id="48" name="그룹 47"/>
          <p:cNvGrpSpPr/>
          <p:nvPr/>
        </p:nvGrpSpPr>
        <p:grpSpPr>
          <a:xfrm>
            <a:off x="4566215" y="4737871"/>
            <a:ext cx="7399485" cy="1928544"/>
            <a:chOff x="-58392" y="2650711"/>
            <a:chExt cx="9024404" cy="2352050"/>
          </a:xfrm>
        </p:grpSpPr>
        <p:sp>
          <p:nvSpPr>
            <p:cNvPr id="49" name="타원 48"/>
            <p:cNvSpPr/>
            <p:nvPr/>
          </p:nvSpPr>
          <p:spPr>
            <a:xfrm>
              <a:off x="932649" y="3364699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12657" y="367659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IDLE</a:t>
              </a:r>
              <a:endParaRPr lang="ko-KR" altLang="en-US" b="1" dirty="0"/>
            </a:p>
          </p:txBody>
        </p:sp>
        <p:cxnSp>
          <p:nvCxnSpPr>
            <p:cNvPr id="51" name="직선 화살표 연결선 50"/>
            <p:cNvCxnSpPr>
              <a:stCxn id="49" idx="6"/>
            </p:cNvCxnSpPr>
            <p:nvPr/>
          </p:nvCxnSpPr>
          <p:spPr>
            <a:xfrm>
              <a:off x="1984894" y="3890822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타원 51"/>
            <p:cNvSpPr/>
            <p:nvPr/>
          </p:nvSpPr>
          <p:spPr>
            <a:xfrm>
              <a:off x="2676582" y="3364699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09735" y="3673541"/>
              <a:ext cx="790219" cy="45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INIT</a:t>
              </a:r>
              <a:endParaRPr lang="ko-KR" altLang="en-US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65536" y="3667297"/>
              <a:ext cx="983140" cy="45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LOAD</a:t>
              </a:r>
              <a:endParaRPr lang="ko-KR" altLang="en-US" b="1" dirty="0"/>
            </a:p>
          </p:txBody>
        </p:sp>
        <p:cxnSp>
          <p:nvCxnSpPr>
            <p:cNvPr id="55" name="직선 화살표 연결선 54"/>
            <p:cNvCxnSpPr/>
            <p:nvPr/>
          </p:nvCxnSpPr>
          <p:spPr>
            <a:xfrm>
              <a:off x="3737157" y="3890822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타원 55"/>
            <p:cNvSpPr/>
            <p:nvPr/>
          </p:nvSpPr>
          <p:spPr>
            <a:xfrm>
              <a:off x="4428845" y="3364698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61886" y="3669516"/>
              <a:ext cx="919251" cy="45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CALC</a:t>
              </a:r>
              <a:endParaRPr lang="ko-KR" altLang="en-US" b="1" dirty="0"/>
            </a:p>
          </p:txBody>
        </p:sp>
        <p:cxnSp>
          <p:nvCxnSpPr>
            <p:cNvPr id="58" name="직선 화살표 연결선 57"/>
            <p:cNvCxnSpPr/>
            <p:nvPr/>
          </p:nvCxnSpPr>
          <p:spPr>
            <a:xfrm>
              <a:off x="5501562" y="3908863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타원 58"/>
            <p:cNvSpPr/>
            <p:nvPr/>
          </p:nvSpPr>
          <p:spPr>
            <a:xfrm>
              <a:off x="6193250" y="3382740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63071" y="3437942"/>
              <a:ext cx="1305915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init</a:t>
              </a:r>
              <a:endParaRPr lang="ko-KR" altLang="en-US" b="1" dirty="0"/>
            </a:p>
          </p:txBody>
        </p:sp>
        <p:cxnSp>
          <p:nvCxnSpPr>
            <p:cNvPr id="63" name="직선 화살표 연결선 62"/>
            <p:cNvCxnSpPr/>
            <p:nvPr/>
          </p:nvCxnSpPr>
          <p:spPr>
            <a:xfrm flipV="1">
              <a:off x="792239" y="4249264"/>
              <a:ext cx="349438" cy="3950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구부러진 연결선 65"/>
            <p:cNvCxnSpPr>
              <a:stCxn id="49" idx="4"/>
              <a:endCxn id="84" idx="4"/>
            </p:cNvCxnSpPr>
            <p:nvPr/>
          </p:nvCxnSpPr>
          <p:spPr>
            <a:xfrm rot="16200000" flipH="1">
              <a:off x="4935783" y="939933"/>
              <a:ext cx="27096" cy="6981117"/>
            </a:xfrm>
            <a:prstGeom prst="curvedConnector3">
              <a:avLst>
                <a:gd name="adj1" fmla="val 2631521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구부러진 연결선 68"/>
            <p:cNvCxnSpPr/>
            <p:nvPr/>
          </p:nvCxnSpPr>
          <p:spPr>
            <a:xfrm rot="16200000" flipH="1" flipV="1">
              <a:off x="4428845" y="3377867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3618112" y="2666322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counter&lt;3</a:t>
              </a:r>
              <a:endParaRPr lang="ko-KR" altLang="en-US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-58392" y="4633429"/>
              <a:ext cx="148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rst</a:t>
              </a:r>
              <a:endParaRPr lang="ko-KR" altLang="en-US" b="1" dirty="0"/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>
              <a:off x="7222077" y="3917918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타원 83"/>
            <p:cNvSpPr/>
            <p:nvPr/>
          </p:nvSpPr>
          <p:spPr>
            <a:xfrm>
              <a:off x="7913766" y="3391795"/>
              <a:ext cx="1052246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88" name="구부러진 연결선 87"/>
            <p:cNvCxnSpPr/>
            <p:nvPr/>
          </p:nvCxnSpPr>
          <p:spPr>
            <a:xfrm rot="16200000" flipH="1" flipV="1">
              <a:off x="6181776" y="3377074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5371043" y="2665528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counter&lt;15</a:t>
              </a:r>
              <a:endParaRPr lang="ko-KR" altLang="en-US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079967" y="3688172"/>
              <a:ext cx="719839" cy="45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RES</a:t>
              </a:r>
              <a:endParaRPr lang="ko-KR" altLang="en-US" b="1" dirty="0"/>
            </a:p>
          </p:txBody>
        </p:sp>
        <p:cxnSp>
          <p:nvCxnSpPr>
            <p:cNvPr id="97" name="구부러진 연결선 96"/>
            <p:cNvCxnSpPr/>
            <p:nvPr/>
          </p:nvCxnSpPr>
          <p:spPr>
            <a:xfrm rot="16200000" flipH="1" flipV="1">
              <a:off x="7933343" y="3362257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7122610" y="2650711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counter&lt;3</a:t>
              </a:r>
              <a:endParaRPr lang="ko-KR" altLang="en-US" b="1" dirty="0"/>
            </a:p>
          </p:txBody>
        </p:sp>
        <p:cxnSp>
          <p:nvCxnSpPr>
            <p:cNvPr id="99" name="구부러진 연결선 98"/>
            <p:cNvCxnSpPr/>
            <p:nvPr/>
          </p:nvCxnSpPr>
          <p:spPr>
            <a:xfrm rot="16200000" flipH="1" flipV="1">
              <a:off x="889608" y="3377868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78875" y="2666322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/>
                <a:t>init</a:t>
              </a:r>
              <a:r>
                <a:rPr lang="en-US" altLang="ko-KR" b="1" dirty="0"/>
                <a:t>’</a:t>
              </a:r>
              <a:endParaRPr lang="ko-KR" altLang="en-US" b="1" dirty="0"/>
            </a:p>
          </p:txBody>
        </p:sp>
      </p:grpSp>
      <p:sp>
        <p:nvSpPr>
          <p:cNvPr id="74" name="내용 개체 틀 2"/>
          <p:cNvSpPr>
            <a:spLocks noGrp="1"/>
          </p:cNvSpPr>
          <p:nvPr>
            <p:ph idx="1"/>
          </p:nvPr>
        </p:nvSpPr>
        <p:spPr>
          <a:xfrm>
            <a:off x="338399" y="1364400"/>
            <a:ext cx="11471527" cy="225051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Simple PE controller</a:t>
            </a:r>
          </a:p>
          <a:p>
            <a:pPr lvl="1"/>
            <a:r>
              <a:rPr lang="en-US" altLang="ko-KR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IDLE: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 waits for input data.</a:t>
            </a:r>
          </a:p>
          <a:p>
            <a:pPr lvl="1"/>
            <a:r>
              <a:rPr lang="en-US" altLang="ko-KR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INIT: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When </a:t>
            </a:r>
            <a:r>
              <a:rPr lang="en-US" altLang="ko-KR" b="1" i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changed into 1. PE controller starts to get data from outside (</a:t>
            </a:r>
            <a:r>
              <a:rPr lang="en-US" altLang="ko-KR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Internal signal, ‘</a:t>
            </a:r>
            <a:r>
              <a:rPr lang="en-US" altLang="ko-KR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pe_en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’, is changed into 1.</a:t>
            </a:r>
          </a:p>
          <a:p>
            <a:pPr lvl="1"/>
            <a:r>
              <a:rPr lang="en-US" altLang="ko-KR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LOAD: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 controller gets 4 data entries from outside (</a:t>
            </a:r>
            <a:r>
              <a:rPr lang="en-US" altLang="ko-KR" b="1" i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and gives it to PE for 4 cycles.</a:t>
            </a:r>
          </a:p>
          <a:p>
            <a:pPr lvl="1"/>
            <a:r>
              <a:rPr lang="en-US" altLang="ko-KR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CALC: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 computes output data for 16 cycles.</a:t>
            </a:r>
          </a:p>
          <a:p>
            <a:pPr lvl="1"/>
            <a:r>
              <a:rPr lang="en-US" altLang="ko-KR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RES: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 controller gets 4 data entries (result) from PE and gives it to outside (</a:t>
            </a:r>
            <a:r>
              <a:rPr lang="en-US" altLang="ko-KR" b="1" i="1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dout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4 cycles. State is turned into IDLE and ‘</a:t>
            </a:r>
            <a:r>
              <a:rPr lang="en-US" altLang="ko-KR" dirty="0" err="1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pe_en</a:t>
            </a:r>
            <a:r>
              <a:rPr lang="en-US" altLang="ko-KR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 is changed into 0 when it finishes operation</a:t>
            </a:r>
          </a:p>
          <a:p>
            <a:pPr lvl="1"/>
            <a:endParaRPr lang="en-US" altLang="ko-KR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480938" y="3724032"/>
            <a:ext cx="4269644" cy="3004868"/>
            <a:chOff x="480938" y="3428344"/>
            <a:chExt cx="4269644" cy="3004868"/>
          </a:xfrm>
        </p:grpSpPr>
        <p:sp>
          <p:nvSpPr>
            <p:cNvPr id="35" name="직사각형 34"/>
            <p:cNvSpPr/>
            <p:nvPr/>
          </p:nvSpPr>
          <p:spPr>
            <a:xfrm>
              <a:off x="3486671" y="4924898"/>
              <a:ext cx="961195" cy="99746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854982" y="3428344"/>
              <a:ext cx="2895600" cy="300486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345038" y="3793410"/>
              <a:ext cx="1247906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PE </a:t>
              </a:r>
            </a:p>
            <a:p>
              <a:r>
                <a:rPr lang="en-US" altLang="ko-KR" b="1" dirty="0"/>
                <a:t>controller</a:t>
              </a:r>
              <a:endParaRPr lang="ko-KR" altLang="en-US" b="1" dirty="0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194582" y="4468712"/>
              <a:ext cx="66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65406" y="4284046"/>
              <a:ext cx="4729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rst</a:t>
              </a:r>
              <a:endParaRPr lang="ko-KR" altLang="en-US" b="1" dirty="0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194582" y="4887812"/>
              <a:ext cx="66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5406" y="4703146"/>
              <a:ext cx="542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init</a:t>
              </a:r>
              <a:endParaRPr lang="ko-KR" altLang="en-US" b="1" dirty="0"/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>
              <a:off x="1194582" y="5306912"/>
              <a:ext cx="66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65406" y="5122246"/>
              <a:ext cx="5341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din</a:t>
              </a:r>
              <a:endParaRPr lang="ko-KR" altLang="en-US" b="1" dirty="0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1207282" y="5725093"/>
              <a:ext cx="66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80938" y="5540427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dout</a:t>
              </a:r>
              <a:endParaRPr lang="ko-KR" altLang="en-US" b="1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160761" y="4414842"/>
              <a:ext cx="1029441" cy="63111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 bit counter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>
              <a:off x="1194582" y="4100412"/>
              <a:ext cx="66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65406" y="3915746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/>
                <a:t>clk</a:t>
              </a:r>
              <a:endParaRPr lang="ko-KR" altLang="en-US" b="1" dirty="0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2158927" y="3652930"/>
              <a:ext cx="1029441" cy="631116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4 bit counter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7" name="직선 화살표 연결선 76"/>
          <p:cNvCxnSpPr/>
          <p:nvPr/>
        </p:nvCxnSpPr>
        <p:spPr>
          <a:xfrm>
            <a:off x="5144195" y="4214360"/>
            <a:ext cx="6754996" cy="15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5584327" y="3837250"/>
            <a:ext cx="0" cy="385027"/>
          </a:xfrm>
          <a:prstGeom prst="straightConnector1">
            <a:avLst/>
          </a:prstGeom>
          <a:ln w="57150">
            <a:solidFill>
              <a:srgbClr val="0A00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348997" y="346988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Calibri" panose="020F0502020204030204" pitchFamily="34" charset="0"/>
              </a:rPr>
              <a:t>init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911205" y="3492096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Load</a:t>
            </a:r>
          </a:p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input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785603" y="3549358"/>
            <a:ext cx="122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Calculation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200070" y="3486510"/>
            <a:ext cx="820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Return</a:t>
            </a:r>
          </a:p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result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5568804" y="4382059"/>
            <a:ext cx="1434905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040522" y="4382059"/>
            <a:ext cx="2867551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9917481" y="4382059"/>
            <a:ext cx="1434905" cy="0"/>
          </a:xfrm>
          <a:prstGeom prst="line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828039" y="4319114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4 cycles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135604" y="4319114"/>
            <a:ext cx="9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4 cycles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948944" y="4341198"/>
            <a:ext cx="102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A00DA"/>
                </a:solidFill>
                <a:latin typeface="Calibri" panose="020F0502020204030204" pitchFamily="34" charset="0"/>
              </a:rPr>
              <a:t>16 cycles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cxnSp>
        <p:nvCxnSpPr>
          <p:cNvPr id="94" name="직선 화살표 연결선 93"/>
          <p:cNvCxnSpPr>
            <a:stCxn id="4" idx="2"/>
            <a:endCxn id="35" idx="0"/>
          </p:cNvCxnSpPr>
          <p:nvPr/>
        </p:nvCxnSpPr>
        <p:spPr>
          <a:xfrm flipH="1">
            <a:off x="3967269" y="4735429"/>
            <a:ext cx="1722" cy="485157"/>
          </a:xfrm>
          <a:prstGeom prst="straightConnector1">
            <a:avLst/>
          </a:prstGeom>
          <a:ln w="57150">
            <a:solidFill>
              <a:srgbClr val="0A00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022982" y="468122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A00DA"/>
                </a:solidFill>
                <a:latin typeface="Calibri" panose="020F0502020204030204" pitchFamily="34" charset="0"/>
              </a:rPr>
              <a:t>pe_en</a:t>
            </a:r>
            <a:endParaRPr lang="ko-KR" altLang="en-US" dirty="0">
              <a:solidFill>
                <a:srgbClr val="0A00DA"/>
              </a:solidFill>
              <a:latin typeface="Calibri" panose="020F0502020204030204" pitchFamily="34" charset="0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1867682" y="5602600"/>
            <a:ext cx="1618989" cy="0"/>
          </a:xfrm>
          <a:prstGeom prst="straightConnector1">
            <a:avLst/>
          </a:prstGeom>
          <a:ln w="25400">
            <a:solidFill>
              <a:srgbClr val="020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>
            <a:off x="1867682" y="6020781"/>
            <a:ext cx="1618989" cy="0"/>
          </a:xfrm>
          <a:prstGeom prst="straightConnector1">
            <a:avLst/>
          </a:prstGeom>
          <a:ln w="25400">
            <a:solidFill>
              <a:srgbClr val="02029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5954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67"/>
    </mc:Choice>
    <mc:Fallback xmlns="">
      <p:transition spd="slow" advTm="32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447200" cy="766800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Example: Simple PE controller - continued</a:t>
            </a:r>
            <a:endParaRPr lang="ko-KR" alt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7587" y="1251955"/>
            <a:ext cx="11714781" cy="5493812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module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pe_controller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  <a:r>
              <a:rPr lang="en-US" altLang="zh-TW" sz="13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(</a:t>
            </a:r>
            <a:r>
              <a:rPr lang="en-US" altLang="zh-TW" sz="13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13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rst</a:t>
            </a:r>
            <a:r>
              <a:rPr lang="en-US" altLang="zh-TW" sz="13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13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init</a:t>
            </a:r>
            <a:r>
              <a:rPr lang="en-US" altLang="zh-TW" sz="13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din, </a:t>
            </a:r>
            <a:r>
              <a:rPr lang="en-US" altLang="zh-TW" sz="13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dout</a:t>
            </a:r>
            <a:r>
              <a:rPr lang="en-US" altLang="zh-TW" sz="13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);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input  		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,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rst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,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init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input [31:0] 		din;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output [31:0] 		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dout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		[1:0] 	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,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 </a:t>
            </a: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present state and next state</a:t>
            </a:r>
            <a:endParaRPr lang="en-US" altLang="zh-TW" sz="13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	[3:0]	count15; </a:t>
            </a: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register for counter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	[1:0]	count3;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	 	counter_rst15;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		counter_rst3;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reg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		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pe_en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 </a:t>
            </a: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enable for PE</a:t>
            </a:r>
            <a:endParaRPr lang="en-US" altLang="zh-TW" sz="13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parameter 		IDLE = 3'd0, INIT = 3'd1, LOAD = 3'd2, CALC = 3'd3, RES = 3'd4; 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endParaRPr lang="en-US" altLang="zh-TW" sz="1300" dirty="0">
              <a:solidFill>
                <a:schemeClr val="accent2"/>
              </a:solidFill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PE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my_pe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(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.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),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.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rst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rst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),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.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pe_en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),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.din(din),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.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dout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dout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);</a:t>
            </a:r>
            <a:endParaRPr lang="en-US" altLang="zh-TW" sz="1300" dirty="0">
              <a:solidFill>
                <a:schemeClr val="accent2"/>
              </a:solidFill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counter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always @(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or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counter_rst15)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  if(counter_rst15) count15 &lt;= 0;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  else count15 &lt;= count15+1;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always @(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or </a:t>
            </a:r>
            <a:r>
              <a:rPr lang="en-US" altLang="zh-TW" sz="13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counter_rst3)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  if(counter_rst3) count3 &lt;= 0;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3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  else count3 &lt;= count3+1;</a:t>
            </a:r>
            <a:endParaRPr lang="en-US" altLang="zh-TW" sz="1300" dirty="0">
              <a:solidFill>
                <a:schemeClr val="accent2"/>
              </a:solidFill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4C50ABA-DD18-B14E-B0C0-C21CB1EB9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BAA563-21B3-8A47-94C8-887B9E02F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267" y="1364134"/>
            <a:ext cx="3005333" cy="21764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A4C96E-9C89-1F4F-9E68-71B94A3E6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9228" y="5109258"/>
            <a:ext cx="4998687" cy="144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"/>
    </mc:Choice>
    <mc:Fallback xmlns="">
      <p:transition spd="slow" advTm="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9473257" cy="766800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Example: Simple PE controller</a:t>
            </a:r>
            <a:endParaRPr lang="ko-KR" alt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7587" y="1251955"/>
            <a:ext cx="11714781" cy="5761577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part 1:  initialize to state IDLE and update present state register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always @(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clk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or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posedge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rst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  if(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rst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&lt;= IDLE; else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&lt;=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</a:t>
            </a:r>
            <a:endParaRPr lang="en-US" altLang="zh-TW" sz="1200" dirty="0">
              <a:solidFill>
                <a:schemeClr val="accent2"/>
              </a:solidFill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part 2: determine next state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always @(*)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case(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IDLE: if(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init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INIT; else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INIT: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LOAD;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LOAD: if(count3==3)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CALC; else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 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CALC: if(count15==15)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RES; else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RES:  if(count3==3)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IDLE; else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next_state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endcase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solidFill>
                  <a:schemeClr val="accent2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part 3: evaluate output (in this case internal registers)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always @(*)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case 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CALC: counter_rst15 = 0; </a:t>
            </a:r>
            <a:r>
              <a:rPr lang="en-US" altLang="zh-TW" sz="1200" dirty="0">
                <a:solidFill>
                  <a:srgbClr val="0A00DA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counter for CALC continues to tick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default: counter_rst15 = 1;	  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endcase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always @(*)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case 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LOAD: counter_rst3 = 0; </a:t>
            </a:r>
            <a:r>
              <a:rPr lang="en-US" altLang="zh-TW" sz="1200" dirty="0">
                <a:solidFill>
                  <a:srgbClr val="0A00DA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counter for LOAD continues to tick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RES: counter_rst3 = 0; </a:t>
            </a:r>
            <a:r>
              <a:rPr lang="en-US" altLang="zh-TW" sz="1200" dirty="0">
                <a:solidFill>
                  <a:srgbClr val="0A00DA"/>
                </a:solidFill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// counter for RES continues to tick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default: counter_rst3 = 1;	  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endcase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always @(*)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case (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present_state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IDLE: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pe_en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0;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	default: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pe_en</a:t>
            </a: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= 1;</a:t>
            </a: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      </a:t>
            </a: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endcase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  <a:defRPr/>
            </a:pPr>
            <a:r>
              <a:rPr lang="en-US" altLang="zh-TW" sz="1200" dirty="0" err="1">
                <a:latin typeface="Consolas" panose="020B0609020204030204" pitchFamily="49" charset="0"/>
                <a:ea typeface="華康中楷體"/>
                <a:cs typeface="Consolas" panose="020B0609020204030204" pitchFamily="49" charset="0"/>
              </a:rPr>
              <a:t>endmodule</a:t>
            </a:r>
            <a:endParaRPr lang="en-US" altLang="zh-TW" sz="1200" dirty="0">
              <a:latin typeface="Consolas" panose="020B0609020204030204" pitchFamily="49" charset="0"/>
              <a:ea typeface="華康中楷體"/>
              <a:cs typeface="Consolas" panose="020B0609020204030204" pitchFamily="49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CF7D209-C0C2-204D-AC6E-217AE2B4E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5605AFC-E3DB-7D41-9952-2EDA8F4AD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768" y="3349961"/>
            <a:ext cx="4998687" cy="14400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4D2EC20-EC05-834E-9E68-50BAEFCB0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768" y="5060708"/>
            <a:ext cx="2322748" cy="168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"/>
    </mc:Choice>
    <mc:Fallback xmlns="">
      <p:transition spd="slow" advTm="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9473257" cy="766800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Example: Simple PE controller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4807899" y="4423946"/>
            <a:ext cx="6830664" cy="1839294"/>
            <a:chOff x="-58392" y="2650711"/>
            <a:chExt cx="9024404" cy="2430002"/>
          </a:xfrm>
        </p:grpSpPr>
        <p:sp>
          <p:nvSpPr>
            <p:cNvPr id="36" name="타원 35"/>
            <p:cNvSpPr/>
            <p:nvPr/>
          </p:nvSpPr>
          <p:spPr>
            <a:xfrm>
              <a:off x="932649" y="3364699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40754" y="3676598"/>
              <a:ext cx="815786" cy="77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IDLE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8" name="직선 화살표 연결선 37"/>
            <p:cNvCxnSpPr>
              <a:stCxn id="36" idx="6"/>
            </p:cNvCxnSpPr>
            <p:nvPr/>
          </p:nvCxnSpPr>
          <p:spPr>
            <a:xfrm>
              <a:off x="1984894" y="3890822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2676582" y="3364699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10717" y="3673541"/>
              <a:ext cx="788255" cy="77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INIT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1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70472" y="3667298"/>
              <a:ext cx="973269" cy="77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LOAD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3737157" y="3890822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>
              <a:off x="4428845" y="3364698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64442" y="3669516"/>
              <a:ext cx="914139" cy="77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CALC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>
              <a:off x="5501562" y="3908863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6193250" y="3382740"/>
              <a:ext cx="1052245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663071" y="3437942"/>
              <a:ext cx="1305915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init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flipV="1">
              <a:off x="792239" y="4249264"/>
              <a:ext cx="349438" cy="39505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구부러진 연결선 48"/>
            <p:cNvCxnSpPr>
              <a:stCxn id="36" idx="4"/>
              <a:endCxn id="54" idx="4"/>
            </p:cNvCxnSpPr>
            <p:nvPr/>
          </p:nvCxnSpPr>
          <p:spPr>
            <a:xfrm rot="16200000" flipH="1">
              <a:off x="4935783" y="939933"/>
              <a:ext cx="27096" cy="6981117"/>
            </a:xfrm>
            <a:prstGeom prst="curvedConnector3">
              <a:avLst>
                <a:gd name="adj1" fmla="val 2631521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구부러진 연결선 49"/>
            <p:cNvCxnSpPr/>
            <p:nvPr/>
          </p:nvCxnSpPr>
          <p:spPr>
            <a:xfrm rot="16200000" flipH="1" flipV="1">
              <a:off x="4428845" y="3377867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618112" y="2666322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counter&lt;3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-58392" y="4633429"/>
              <a:ext cx="1489155" cy="44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rst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7222077" y="3917918"/>
              <a:ext cx="69168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타원 53"/>
            <p:cNvSpPr/>
            <p:nvPr/>
          </p:nvSpPr>
          <p:spPr>
            <a:xfrm>
              <a:off x="7913766" y="3391795"/>
              <a:ext cx="1052246" cy="105224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5" name="구부러진 연결선 54"/>
            <p:cNvCxnSpPr/>
            <p:nvPr/>
          </p:nvCxnSpPr>
          <p:spPr>
            <a:xfrm rot="16200000" flipH="1" flipV="1">
              <a:off x="6181776" y="3377074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371043" y="2665528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counter&lt;15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079647" y="3688173"/>
              <a:ext cx="720483" cy="772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RES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4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8" name="구부러진 연결선 57"/>
            <p:cNvCxnSpPr/>
            <p:nvPr/>
          </p:nvCxnSpPr>
          <p:spPr>
            <a:xfrm rot="16200000" flipH="1" flipV="1">
              <a:off x="7933343" y="3362257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7122610" y="2650711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counter&lt;3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60" name="구부러진 연결선 59"/>
            <p:cNvCxnSpPr/>
            <p:nvPr/>
          </p:nvCxnSpPr>
          <p:spPr>
            <a:xfrm rot="16200000" flipH="1" flipV="1">
              <a:off x="889608" y="3377868"/>
              <a:ext cx="526123" cy="526123"/>
            </a:xfrm>
            <a:prstGeom prst="curvedConnector4">
              <a:avLst>
                <a:gd name="adj1" fmla="val -43450"/>
                <a:gd name="adj2" fmla="val 143450"/>
              </a:avLst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78875" y="2666322"/>
              <a:ext cx="1830563" cy="450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init</a:t>
              </a: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’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8" y="1202268"/>
            <a:ext cx="11981327" cy="28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2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Logic Synthesizer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41" y="1364400"/>
            <a:ext cx="4758831" cy="26453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5" y="3571265"/>
            <a:ext cx="5997900" cy="268871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464968" y="1364400"/>
            <a:ext cx="5291460" cy="4136390"/>
            <a:chOff x="6464968" y="1364400"/>
            <a:chExt cx="5291460" cy="4136390"/>
          </a:xfrm>
        </p:grpSpPr>
        <p:grpSp>
          <p:nvGrpSpPr>
            <p:cNvPr id="5" name="그룹 4"/>
            <p:cNvGrpSpPr/>
            <p:nvPr/>
          </p:nvGrpSpPr>
          <p:grpSpPr>
            <a:xfrm>
              <a:off x="6464968" y="1364400"/>
              <a:ext cx="5291460" cy="2291400"/>
              <a:chOff x="4836015" y="716193"/>
              <a:chExt cx="6514070" cy="2609297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6015" y="1012232"/>
                <a:ext cx="6514070" cy="2313258"/>
              </a:xfrm>
              <a:prstGeom prst="rect">
                <a:avLst/>
              </a:prstGeom>
            </p:spPr>
          </p:pic>
          <p:sp>
            <p:nvSpPr>
              <p:cNvPr id="7" name="타원 6"/>
              <p:cNvSpPr/>
              <p:nvPr/>
            </p:nvSpPr>
            <p:spPr>
              <a:xfrm>
                <a:off x="5460643" y="1455313"/>
                <a:ext cx="1764406" cy="875764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975797" y="1085981"/>
                <a:ext cx="882005" cy="409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part 2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7611414" y="1455312"/>
                <a:ext cx="1094704" cy="1519707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789716" y="1098556"/>
                <a:ext cx="1117041" cy="409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part 1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8753093" y="1124999"/>
                <a:ext cx="2550017" cy="1262129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551584" y="716193"/>
                <a:ext cx="1117041" cy="409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part 3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14" name="위로 굽은 화살표 13"/>
            <p:cNvSpPr/>
            <p:nvPr/>
          </p:nvSpPr>
          <p:spPr>
            <a:xfrm>
              <a:off x="7470273" y="3835958"/>
              <a:ext cx="2064084" cy="166483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1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1" dirty="0"/>
              <a:t>Logic Synthesis Environment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Design environment</a:t>
            </a:r>
          </a:p>
          <a:p>
            <a:pPr marL="450850" indent="-450850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Design constraints </a:t>
            </a:r>
          </a:p>
          <a:p>
            <a:pPr marL="450850" indent="-450850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RTL code </a:t>
            </a:r>
          </a:p>
          <a:p>
            <a:pPr marL="450850" indent="-450850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Technology library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" descr="Figur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644900"/>
            <a:ext cx="7056437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696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Design Constraints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0850" indent="-450850"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Include clock, input delay and output delay</a:t>
            </a:r>
          </a:p>
          <a:p>
            <a:pPr marL="908050" lvl="1" indent="-450850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E.g., 100MHz, every input/output has 0.5ns delay</a:t>
            </a:r>
          </a:p>
          <a:p>
            <a:pPr marL="450850" indent="-450850">
              <a:defRPr/>
            </a:pPr>
            <a:endParaRPr lang="en-US" altLang="zh-TW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defRPr/>
            </a:pPr>
            <a:endParaRPr lang="en-US" altLang="zh-TW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Clock signal specification</a:t>
            </a: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Period : clock period </a:t>
            </a: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Duty cycle :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proportion of time during which a component is operated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Transition time : rise time and fall time of the clock</a:t>
            </a: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Skew : clock network delay</a:t>
            </a:r>
          </a:p>
          <a:p>
            <a:pPr marL="1008063" lvl="1">
              <a:defRPr/>
            </a:pPr>
            <a:endParaRPr lang="en-US" altLang="zh-TW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08063" lvl="1">
              <a:defRPr/>
            </a:pPr>
            <a:endParaRPr lang="en-US" altLang="zh-TW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Delay specifications</a:t>
            </a: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Maximum</a:t>
            </a:r>
          </a:p>
          <a:p>
            <a:pPr marL="576000" lvl="1"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Minimum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03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10059969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Flow in Synthesizer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5" descr="Figur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580198"/>
            <a:ext cx="5689600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682F43-1FDF-1B47-A679-6D4E136A7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03" y="3231774"/>
            <a:ext cx="4649710" cy="3093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C828D-42FF-6D48-A661-9A3A53F878F1}"/>
              </a:ext>
            </a:extLst>
          </p:cNvPr>
          <p:cNvSpPr txBox="1"/>
          <p:nvPr/>
        </p:nvSpPr>
        <p:spPr>
          <a:xfrm>
            <a:off x="8189383" y="2853739"/>
            <a:ext cx="306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Like a selection from IP catalog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917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The Architecture of Synthesizer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Front end</a:t>
            </a:r>
          </a:p>
          <a:p>
            <a:pPr marL="915988" lvl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Parsing phase</a:t>
            </a:r>
          </a:p>
          <a:p>
            <a:pPr marL="1316038" lvl="2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Check the syntax of the source code</a:t>
            </a:r>
          </a:p>
          <a:p>
            <a:pPr marL="1316038" lvl="2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Create internal components</a:t>
            </a:r>
          </a:p>
          <a:p>
            <a:pPr marL="915988" lvl="1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Elaboration phase</a:t>
            </a:r>
          </a:p>
          <a:p>
            <a:pPr marL="1316038" lvl="2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Connect the internal components</a:t>
            </a:r>
          </a:p>
          <a:p>
            <a:pPr marL="1316038" lvl="2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Unroll loops &amp;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generate-loops</a:t>
            </a:r>
          </a:p>
          <a:p>
            <a:pPr marL="1316038" lvl="2"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up parameters passing for tasks and functions</a:t>
            </a:r>
          </a:p>
          <a:p>
            <a:pPr marL="0" indent="0">
              <a:buNone/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>
              <a:buNone/>
              <a:defRPr/>
            </a:pP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Complete description of the input circuit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 descr="Figur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53" y="1679073"/>
            <a:ext cx="4133028" cy="344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599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PE controller overview</a:t>
            </a:r>
          </a:p>
          <a:p>
            <a:pPr lvl="1"/>
            <a:r>
              <a:rPr lang="en-US" altLang="ko-KR" dirty="0"/>
              <a:t>Synthesizable Verilog code</a:t>
            </a:r>
          </a:p>
          <a:p>
            <a:pPr lvl="1"/>
            <a:r>
              <a:rPr lang="en-US" altLang="ko-KR" dirty="0"/>
              <a:t>Logic optimization review</a:t>
            </a:r>
          </a:p>
          <a:p>
            <a:r>
              <a:rPr lang="en-US" altLang="ko-KR" dirty="0"/>
              <a:t>Introduction to the lab on Week 5</a:t>
            </a:r>
          </a:p>
          <a:p>
            <a:pPr lvl="1"/>
            <a:r>
              <a:rPr lang="en-US" altLang="ko-KR" dirty="0"/>
              <a:t>Designing the PE controller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31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20484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Writing Synthesizable Code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Synthesizable operators</a:t>
            </a:r>
          </a:p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Synthesizable constructs</a:t>
            </a:r>
          </a:p>
          <a:p>
            <a:pPr marL="1008063"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assignment statement</a:t>
            </a:r>
          </a:p>
          <a:p>
            <a:pPr marL="1008063"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if .. else statement</a:t>
            </a:r>
          </a:p>
          <a:p>
            <a:pPr marL="1008063"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case statement</a:t>
            </a:r>
          </a:p>
          <a:p>
            <a:pPr marL="1008063"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loop structures</a:t>
            </a:r>
          </a:p>
          <a:p>
            <a:pPr marL="1008063" lvl="1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always statement</a:t>
            </a:r>
          </a:p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Memory synthesis approaches</a:t>
            </a:r>
          </a:p>
          <a:p>
            <a:pPr marL="450850" indent="-450850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92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Synthesizable Operators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zh-TW" sz="180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Analysis/translation step extracts the logical functions from a language structure</a:t>
            </a: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28600" lvl="1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zh-TW" sz="1800" dirty="0">
              <a:solidFill>
                <a:schemeClr val="accent2"/>
              </a:solidFill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0" lvl="1" algn="just" latinLnBrk="0">
              <a:spcBef>
                <a:spcPct val="0"/>
              </a:spcBef>
              <a:buClrTx/>
              <a:buNone/>
            </a:pPr>
            <a:r>
              <a:rPr lang="en-US" altLang="zh-TW" sz="180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Operators with gray blocks are generally the exceptions for synthesis</a:t>
            </a:r>
          </a:p>
          <a:p>
            <a:pPr marL="0" lvl="1" algn="just" latinLnBrk="0">
              <a:spcBef>
                <a:spcPct val="0"/>
              </a:spcBef>
              <a:buClrTx/>
              <a:buNone/>
            </a:pPr>
            <a:r>
              <a:rPr lang="en-US" altLang="zh-TW" sz="180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Operands can be wire net type, </a:t>
            </a:r>
            <a:r>
              <a:rPr lang="en-US" altLang="zh-TW" sz="1800" dirty="0" err="1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reg</a:t>
            </a:r>
            <a:r>
              <a:rPr lang="en-US" altLang="zh-TW" sz="1800" dirty="0">
                <a:solidFill>
                  <a:schemeClr val="accent2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variable type and parameter, as well as functions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5" descr="Tabl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11569"/>
            <a:ext cx="7416800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35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Synthesizable if-else Statements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spcBef>
                <a:spcPct val="0"/>
              </a:spcBef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Usually synthesize into a 2-to-1 multiplexer</a:t>
            </a:r>
          </a:p>
          <a:p>
            <a:pPr marL="850900" lvl="1" indent="-450850">
              <a:spcBef>
                <a:spcPct val="0"/>
              </a:spcBef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Nested if-else </a:t>
            </a: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priority-encoded, cascaded combination of multiplexers</a:t>
            </a: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Bef>
                <a:spcPct val="0"/>
              </a:spcBef>
              <a:defRPr/>
            </a:pPr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Bef>
                <a:spcPct val="0"/>
              </a:spcBef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For combinational logic</a:t>
            </a:r>
          </a:p>
          <a:p>
            <a:pPr marL="720725" lvl="1" indent="-274638">
              <a:spcBef>
                <a:spcPct val="0"/>
              </a:spcBef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Completely specified?</a:t>
            </a:r>
          </a:p>
          <a:p>
            <a:pPr marL="450850" indent="-450850">
              <a:spcBef>
                <a:spcPct val="0"/>
              </a:spcBef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Bef>
                <a:spcPct val="0"/>
              </a:spcBef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Bef>
                <a:spcPct val="0"/>
              </a:spcBef>
              <a:defRPr/>
            </a:pP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73982" y="2904144"/>
            <a:ext cx="7601804" cy="707886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 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//infer a latch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73982" y="3941834"/>
            <a:ext cx="7601804" cy="1015663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else y = y;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//infer a latch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73982" y="5201537"/>
            <a:ext cx="7601804" cy="1015663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else y = x;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//infer a mux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2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9375371" cy="2246769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creating a latch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latch_infer_if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(enable, data, y);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input 		enable, data;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output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reg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	y;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endParaRPr lang="en-US" altLang="zh-TW" sz="2000" dirty="0">
              <a:solidFill>
                <a:schemeClr val="accent2"/>
              </a:solidFill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 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infer a latch for y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3900" b="1" dirty="0"/>
              <a:t>Latch Inference --- </a:t>
            </a:r>
            <a:r>
              <a:rPr lang="en-US" altLang="zh-TW" sz="3900" b="1" dirty="0">
                <a:solidFill>
                  <a:srgbClr val="FF5050"/>
                </a:solidFill>
              </a:rPr>
              <a:t>Incomplete</a:t>
            </a:r>
            <a:r>
              <a:rPr lang="en-US" altLang="zh-TW" sz="3900" b="1" dirty="0"/>
              <a:t> if-else Statements</a:t>
            </a:r>
            <a:endParaRPr lang="ko-KR" altLang="en-US" sz="3900" b="1" spc="-150" dirty="0">
              <a:solidFill>
                <a:prstClr val="black"/>
              </a:solidFill>
            </a:endParaRPr>
          </a:p>
        </p:txBody>
      </p:sp>
      <p:pic>
        <p:nvPicPr>
          <p:cNvPr id="4" name="Picture 6" descr="Figur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31" y="2209922"/>
            <a:ext cx="3773487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016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Synthesizable if-else Statements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spcBef>
                <a:spcPct val="0"/>
              </a:spcBef>
              <a:defRPr/>
            </a:pPr>
            <a:endParaRPr lang="en-US" altLang="zh-TW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0850" indent="-450850">
              <a:spcBef>
                <a:spcPct val="0"/>
              </a:spcBef>
              <a:defRPr/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For sequential logic</a:t>
            </a:r>
          </a:p>
          <a:p>
            <a:pPr marL="720725" lvl="1" indent="-274638">
              <a:spcBef>
                <a:spcPct val="0"/>
              </a:spcBef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Completely specified? </a:t>
            </a:r>
          </a:p>
          <a:p>
            <a:pPr marL="720725" lvl="1" indent="-274638">
              <a:spcBef>
                <a:spcPct val="0"/>
              </a:spcBef>
              <a:defRPr/>
            </a:pPr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lvl="1" indent="-274638">
              <a:spcBef>
                <a:spcPct val="0"/>
              </a:spcBef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lvl="1" indent="-274638">
              <a:spcBef>
                <a:spcPct val="0"/>
              </a:spcBef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lvl="1" indent="-274638">
              <a:spcBef>
                <a:spcPct val="0"/>
              </a:spcBef>
              <a:defRPr/>
            </a:pPr>
            <a:endParaRPr lang="en-US" altLang="zh-TW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20725" lvl="1" indent="-274638">
              <a:spcBef>
                <a:spcPct val="0"/>
              </a:spcBef>
              <a:defRPr/>
            </a:pPr>
            <a:r>
              <a:rPr lang="en-US" altLang="zh-TW" sz="2000" dirty="0">
                <a:latin typeface="Arial" panose="020B0604020202020204" pitchFamily="34" charset="0"/>
                <a:cs typeface="Arial" panose="020B0604020202020204" pitchFamily="34" charset="0"/>
              </a:rPr>
              <a:t>Synthesis tool will remove the redundant expression</a:t>
            </a:r>
          </a:p>
          <a:p>
            <a:pPr marL="450850" indent="-450850">
              <a:defRPr/>
            </a:pP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3982" y="2278373"/>
            <a:ext cx="7601804" cy="1015663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&lt;= data;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else y &lt;= y;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 redundant expression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60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853600" cy="766800"/>
          </a:xfrm>
        </p:spPr>
        <p:txBody>
          <a:bodyPr>
            <a:normAutofit/>
          </a:bodyPr>
          <a:lstStyle/>
          <a:p>
            <a:r>
              <a:rPr lang="en-US" altLang="ko-KR" sz="4000" b="1" dirty="0"/>
              <a:t>Coding Style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Avoid using any latches in a design</a:t>
            </a:r>
          </a:p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Assign outputs for all input conditions to avoid inferred latches</a:t>
            </a:r>
          </a:p>
          <a:p>
            <a:pPr marL="450850" indent="-45085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ways to avoid latch inference:</a:t>
            </a:r>
          </a:p>
          <a:p>
            <a:pPr marL="450850" indent="-450850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73981" y="3043175"/>
            <a:ext cx="8844449" cy="1015663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y = 1’b0;    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initialize y to its initial value.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73981" y="4368542"/>
            <a:ext cx="8844449" cy="1015663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@(enable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(enable) y = data;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else y = x;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complete if-else statement</a:t>
            </a:r>
          </a:p>
        </p:txBody>
      </p:sp>
    </p:spTree>
    <p:extLst>
      <p:ext uri="{BB962C8B-B14F-4D97-AF65-F5344CB8AC3E}">
        <p14:creationId xmlns:p14="http://schemas.microsoft.com/office/powerpoint/2010/main" val="3715325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spc="-150" dirty="0">
                <a:solidFill>
                  <a:prstClr val="black"/>
                </a:solidFill>
              </a:rPr>
              <a:t>Synthesizable case Statements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 case statement </a:t>
            </a:r>
          </a:p>
          <a:p>
            <a:pPr marL="720725" lvl="1" indent="-274638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Infers a multiplexer</a:t>
            </a:r>
          </a:p>
          <a:p>
            <a:pPr marL="720725" lvl="1" indent="-274638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Completely specified?</a:t>
            </a:r>
          </a:p>
        </p:txBody>
      </p:sp>
    </p:spTree>
    <p:extLst>
      <p:ext uri="{BB962C8B-B14F-4D97-AF65-F5344CB8AC3E}">
        <p14:creationId xmlns:p14="http://schemas.microsoft.com/office/powerpoint/2010/main" val="1926450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9375371" cy="3477875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Creating a latch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latch_infer_case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(select, data, y);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output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reg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	y;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@(select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case (select)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2'b00: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2'b01: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2'b10: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// infer a latch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endcase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Latch Inference --- </a:t>
            </a:r>
            <a:r>
              <a:rPr lang="en-US" altLang="zh-TW" sz="4000" b="1" dirty="0">
                <a:solidFill>
                  <a:srgbClr val="FF5050"/>
                </a:solidFill>
              </a:rPr>
              <a:t>Incomplete</a:t>
            </a:r>
            <a:r>
              <a:rPr lang="en-US" altLang="zh-TW" sz="4000" b="1" dirty="0"/>
              <a:t> Case Statements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  <p:pic>
        <p:nvPicPr>
          <p:cNvPr id="5" name="Picture 6" descr="Figur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73" y="2378074"/>
            <a:ext cx="5113338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46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9375371" cy="3170099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mux(select, data, y);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output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reg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	y;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@(select or data)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case (select)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2'b00: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2'b01: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2'b10: y = data[select];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default: y = 2'b11;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mux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endcase</a:t>
            </a: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Latch Inference --- </a:t>
            </a:r>
            <a:r>
              <a:rPr lang="en-US" altLang="zh-TW" sz="4000" b="1" dirty="0">
                <a:solidFill>
                  <a:srgbClr val="FF5050"/>
                </a:solidFill>
              </a:rPr>
              <a:t>Complete</a:t>
            </a:r>
            <a:r>
              <a:rPr lang="en-US" altLang="zh-TW" sz="4000" b="1" dirty="0"/>
              <a:t> Case Statements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000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9375371" cy="3170099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the mixed usage of 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and level signals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the result cannot be synthesized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DFF_bad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reset, d, q);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the body of DFF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or 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begin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if (reset)	q &lt;= 1'b0;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else      	q &lt;= d;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Mixed Use of </a:t>
            </a:r>
            <a:r>
              <a:rPr lang="en-US" altLang="zh-TW" sz="4000" b="1" dirty="0" err="1"/>
              <a:t>posedge</a:t>
            </a:r>
            <a:r>
              <a:rPr lang="en-US" altLang="zh-TW" sz="4000" b="1" dirty="0"/>
              <a:t>/level Signals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8400" y="4783014"/>
            <a:ext cx="11016000" cy="1164185"/>
          </a:xfrm>
        </p:spPr>
        <p:txBody>
          <a:bodyPr>
            <a:normAutofit/>
          </a:bodyPr>
          <a:lstStyle/>
          <a:p>
            <a:pPr latinLnBrk="0">
              <a:spcBef>
                <a:spcPct val="0"/>
              </a:spcBef>
              <a:buClrTx/>
              <a:buNone/>
            </a:pPr>
            <a:r>
              <a:rPr lang="en-US" altLang="zh-TW" sz="2400" dirty="0">
                <a:solidFill>
                  <a:srgbClr val="FF505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Error:</a:t>
            </a:r>
            <a:r>
              <a:rPr lang="en-US" altLang="zh-TW" sz="2400" dirty="0"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Do not mix </a:t>
            </a:r>
            <a:r>
              <a:rPr lang="en-US" altLang="zh-TW" sz="2400" dirty="0" err="1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posedge</a:t>
            </a:r>
            <a:r>
              <a:rPr lang="en-US" altLang="zh-TW" sz="2400" dirty="0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/</a:t>
            </a:r>
            <a:r>
              <a:rPr lang="en-US" altLang="zh-TW" sz="2400" dirty="0" err="1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negedge</a:t>
            </a:r>
            <a:r>
              <a:rPr lang="en-US" altLang="zh-TW" sz="2400" dirty="0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use with </a:t>
            </a:r>
            <a:r>
              <a:rPr lang="en-US" altLang="zh-TW" sz="2400" dirty="0">
                <a:solidFill>
                  <a:srgbClr val="FF505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plain(level)</a:t>
            </a:r>
            <a:r>
              <a:rPr lang="en-US" altLang="zh-TW" sz="2400" dirty="0">
                <a:solidFill>
                  <a:schemeClr val="accent2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 signal references</a:t>
            </a:r>
          </a:p>
        </p:txBody>
      </p:sp>
    </p:spTree>
    <p:extLst>
      <p:ext uri="{BB962C8B-B14F-4D97-AF65-F5344CB8AC3E}">
        <p14:creationId xmlns:p14="http://schemas.microsoft.com/office/powerpoint/2010/main" val="26688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8400" y="327600"/>
            <a:ext cx="10919408" cy="766800"/>
          </a:xfrm>
        </p:spPr>
        <p:txBody>
          <a:bodyPr>
            <a:normAutofit/>
          </a:bodyPr>
          <a:lstStyle/>
          <a:p>
            <a:r>
              <a:rPr lang="en-US" altLang="ko-KR" b="1" spc="-150" dirty="0"/>
              <a:t>Final Project Overview: Matrix Multiplication IP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37132" y="1544747"/>
            <a:ext cx="11509445" cy="5050129"/>
            <a:chOff x="437132" y="1544747"/>
            <a:chExt cx="11509445" cy="5050129"/>
          </a:xfrm>
        </p:grpSpPr>
        <p:sp>
          <p:nvSpPr>
            <p:cNvPr id="7" name="직사각형 6"/>
            <p:cNvSpPr/>
            <p:nvPr/>
          </p:nvSpPr>
          <p:spPr>
            <a:xfrm>
              <a:off x="2436776" y="1544747"/>
              <a:ext cx="9509801" cy="5046057"/>
            </a:xfrm>
            <a:prstGeom prst="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MY_IP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751615" y="1882968"/>
              <a:ext cx="5605154" cy="4529707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Processing Element (PE)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754095" y="3126954"/>
              <a:ext cx="1755569" cy="165506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Float32 MUL+ACC</a:t>
              </a:r>
            </a:p>
          </p:txBody>
        </p:sp>
        <p:cxnSp>
          <p:nvCxnSpPr>
            <p:cNvPr id="10" name="직선 연결선 9"/>
            <p:cNvCxnSpPr>
              <a:stCxn id="9" idx="3"/>
              <a:endCxn id="11" idx="0"/>
            </p:cNvCxnSpPr>
            <p:nvPr/>
          </p:nvCxnSpPr>
          <p:spPr>
            <a:xfrm flipV="1">
              <a:off x="10509664" y="3954484"/>
              <a:ext cx="138544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사다리꼴 10"/>
            <p:cNvSpPr/>
            <p:nvPr/>
          </p:nvSpPr>
          <p:spPr>
            <a:xfrm rot="16200000">
              <a:off x="10452265" y="3811980"/>
              <a:ext cx="676894" cy="285008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933216" y="4096989"/>
              <a:ext cx="2058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11139054" y="4096989"/>
              <a:ext cx="0" cy="11637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8137467" y="5260771"/>
              <a:ext cx="300158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137467" y="4488875"/>
              <a:ext cx="0" cy="7718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5944457" y="5612837"/>
              <a:ext cx="2110836" cy="6634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[32:0] REG[0:127] (BRAM inference)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4449986" y="5769429"/>
              <a:ext cx="14944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528859" y="5420487"/>
              <a:ext cx="87244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ADDR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449986" y="6170654"/>
              <a:ext cx="149447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785761" y="5821712"/>
              <a:ext cx="61553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DIN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7444047" y="4096989"/>
              <a:ext cx="0" cy="150816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78388" y="5259061"/>
              <a:ext cx="8213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DOUT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7444047" y="4096989"/>
              <a:ext cx="131004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137467" y="4488875"/>
              <a:ext cx="6166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256914" y="2457814"/>
              <a:ext cx="1100938" cy="72744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CTRL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7357852" y="2976650"/>
              <a:ext cx="1066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434647" y="2988347"/>
              <a:ext cx="0" cy="38741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446088" y="4384118"/>
              <a:ext cx="1231707" cy="22107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TRUE DP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BRAM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10933216" y="3798126"/>
              <a:ext cx="59871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484921" y="4151702"/>
              <a:ext cx="33251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496701" y="3733644"/>
              <a:ext cx="33251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B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5995059" y="3699165"/>
              <a:ext cx="27590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8306694" y="3375761"/>
              <a:ext cx="255218" cy="131677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494618" y="3349818"/>
              <a:ext cx="33251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A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5995059" y="2908046"/>
              <a:ext cx="0" cy="81110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5011985" y="3080515"/>
              <a:ext cx="29059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324034" y="2364993"/>
              <a:ext cx="8213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DOUT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38" name="직선 연결선 37"/>
            <p:cNvCxnSpPr/>
            <p:nvPr/>
          </p:nvCxnSpPr>
          <p:spPr>
            <a:xfrm>
              <a:off x="7378981" y="2624150"/>
              <a:ext cx="339193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10770919" y="2631771"/>
              <a:ext cx="0" cy="98426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3329458" y="3906388"/>
              <a:ext cx="82296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ADDR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349048" y="4767942"/>
              <a:ext cx="1100938" cy="158281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FSM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891154" y="2753166"/>
              <a:ext cx="2110836" cy="6634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[32:0] REG[0:127] (BRAM inference)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3580463" y="3414168"/>
              <a:ext cx="0" cy="13513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왼쪽/오른쪽 화살표 43"/>
            <p:cNvSpPr/>
            <p:nvPr/>
          </p:nvSpPr>
          <p:spPr>
            <a:xfrm>
              <a:off x="1691045" y="5323059"/>
              <a:ext cx="1633551" cy="399029"/>
            </a:xfrm>
            <a:prstGeom prst="leftRightArrow">
              <a:avLst>
                <a:gd name="adj1" fmla="val 38005"/>
                <a:gd name="adj2" fmla="val 5442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7003" y="4858346"/>
              <a:ext cx="13442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BRAM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INTERFACE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760475" y="5082523"/>
              <a:ext cx="1755569" cy="3291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Shift(16)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37132" y="1882968"/>
              <a:ext cx="1231707" cy="22107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PS</a:t>
              </a:r>
            </a:p>
          </p:txBody>
        </p:sp>
        <p:sp>
          <p:nvSpPr>
            <p:cNvPr id="48" name="왼쪽/오른쪽 화살표 47"/>
            <p:cNvSpPr/>
            <p:nvPr/>
          </p:nvSpPr>
          <p:spPr>
            <a:xfrm rot="2075500">
              <a:off x="1526249" y="4198801"/>
              <a:ext cx="1978923" cy="399029"/>
            </a:xfrm>
            <a:prstGeom prst="leftRightArrow">
              <a:avLst>
                <a:gd name="adj1" fmla="val 38005"/>
                <a:gd name="adj2" fmla="val 5442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 rot="2024485">
              <a:off x="2067094" y="3729385"/>
              <a:ext cx="13442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AXI_SLAVE INTERFACE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4136624" y="4208655"/>
              <a:ext cx="0" cy="5531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사다리꼴 50"/>
            <p:cNvSpPr/>
            <p:nvPr/>
          </p:nvSpPr>
          <p:spPr>
            <a:xfrm>
              <a:off x="3967723" y="3909153"/>
              <a:ext cx="676894" cy="285008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4446725" y="4208655"/>
              <a:ext cx="0" cy="29388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4446725" y="4498579"/>
              <a:ext cx="3390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4781424" y="4217706"/>
              <a:ext cx="331619" cy="648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OUT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497195" y="3503381"/>
              <a:ext cx="331619" cy="6483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OUT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6" name="직선 연결선 55"/>
            <p:cNvCxnSpPr/>
            <p:nvPr/>
          </p:nvCxnSpPr>
          <p:spPr>
            <a:xfrm>
              <a:off x="4306170" y="3434826"/>
              <a:ext cx="0" cy="4508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 rot="16200000">
              <a:off x="4142622" y="3478229"/>
              <a:ext cx="61472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DIN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8" name="사다리꼴 57"/>
            <p:cNvSpPr/>
            <p:nvPr/>
          </p:nvSpPr>
          <p:spPr>
            <a:xfrm rot="16200000">
              <a:off x="4916636" y="2941977"/>
              <a:ext cx="676894" cy="285008"/>
            </a:xfrm>
            <a:prstGeom prst="trapezoi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5397587" y="2908046"/>
              <a:ext cx="59747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5407483" y="3250451"/>
              <a:ext cx="1601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>
              <a:off x="5567678" y="3266778"/>
              <a:ext cx="0" cy="17665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4465134" y="5033321"/>
              <a:ext cx="110254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4450718" y="5247076"/>
              <a:ext cx="2009459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직사각형 63"/>
            <p:cNvSpPr/>
            <p:nvPr/>
          </p:nvSpPr>
          <p:spPr>
            <a:xfrm>
              <a:off x="2550350" y="6006378"/>
              <a:ext cx="1443500" cy="5157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COUNTER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933704" y="4608430"/>
              <a:ext cx="84592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2-cyc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rPr>
                <a:t>RESET</a:t>
              </a: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754095" y="3142729"/>
            <a:ext cx="1761949" cy="165506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3B2BF-95ED-F84B-8CF4-969EEB922690}"/>
              </a:ext>
            </a:extLst>
          </p:cNvPr>
          <p:cNvSpPr txBox="1"/>
          <p:nvPr/>
        </p:nvSpPr>
        <p:spPr>
          <a:xfrm>
            <a:off x="5453405" y="978918"/>
            <a:ext cx="3009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W5 (</a:t>
            </a:r>
            <a:r>
              <a:rPr kumimoji="1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pe_controller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)</a:t>
            </a:r>
            <a:endParaRPr kumimoji="1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345946-989D-C445-8920-07F332D94F96}"/>
              </a:ext>
            </a:extLst>
          </p:cNvPr>
          <p:cNvSpPr txBox="1"/>
          <p:nvPr/>
        </p:nvSpPr>
        <p:spPr>
          <a:xfrm>
            <a:off x="8494618" y="1865599"/>
            <a:ext cx="1353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W4 (</a:t>
            </a:r>
            <a:r>
              <a:rPr kumimoji="1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pe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)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BD64D3-ACA4-A04C-A686-64D27ADCA609}"/>
              </a:ext>
            </a:extLst>
          </p:cNvPr>
          <p:cNvSpPr txBox="1"/>
          <p:nvPr/>
        </p:nvSpPr>
        <p:spPr>
          <a:xfrm>
            <a:off x="8962841" y="3084481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34" charset="-127"/>
                <a:cs typeface="Calibri" panose="020F0502020204030204" pitchFamily="34" charset="0"/>
              </a:rPr>
              <a:t>W2~W3</a:t>
            </a:r>
            <a:endParaRPr kumimoji="1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630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10296289" cy="2862322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the mixed usage of 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negedge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signal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DFF_good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d, q);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the body of DFF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or 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negedge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begin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if (!</a:t>
            </a:r>
            <a:r>
              <a:rPr lang="en-US" altLang="zh-TW" sz="2000" dirty="0" err="1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	q &lt;= 1'b0;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else         	q &lt;= d;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Mixed Use of </a:t>
            </a:r>
            <a:r>
              <a:rPr lang="en-US" altLang="zh-TW" sz="4000" b="1" dirty="0" err="1"/>
              <a:t>posedge</a:t>
            </a:r>
            <a:r>
              <a:rPr lang="en-US" altLang="zh-TW" sz="4000" b="1" dirty="0"/>
              <a:t>/</a:t>
            </a:r>
            <a:r>
              <a:rPr lang="en-US" altLang="zh-TW" sz="4000" b="1" dirty="0" err="1"/>
              <a:t>negedge</a:t>
            </a:r>
            <a:r>
              <a:rPr lang="en-US" altLang="zh-TW" sz="4000" b="1" dirty="0"/>
              <a:t> Signals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92" y="2377708"/>
            <a:ext cx="4608513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5585" y="4896091"/>
            <a:ext cx="463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*Not recommended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1006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38400" y="1364400"/>
            <a:ext cx="11016000" cy="4582800"/>
          </a:xfrm>
        </p:spPr>
        <p:txBody>
          <a:bodyPr>
            <a:normAutofit/>
          </a:bodyPr>
          <a:lstStyle/>
          <a:p>
            <a:pPr marL="450850" indent="-450850" latinLnBrk="0">
              <a:defRPr/>
            </a:pP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Loop statements </a:t>
            </a: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forever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are synthesizable except that </a:t>
            </a: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forever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must contain timing control @(</a:t>
            </a:r>
            <a:r>
              <a:rPr lang="en-US" altLang="zh-TW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posedge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clk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) or @(</a:t>
            </a:r>
            <a:r>
              <a:rPr lang="en-US" altLang="zh-TW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negedge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clk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0850" indent="-450850" latinLnBrk="0">
              <a:defRPr/>
            </a:pPr>
            <a:r>
              <a:rPr lang="en-US" altLang="zh-TW" sz="2400" i="1" kern="0" dirty="0">
                <a:latin typeface="Arial" panose="020B0604020202020204" pitchFamily="34" charset="0"/>
                <a:cs typeface="Arial" panose="020B0604020202020204" pitchFamily="34" charset="0"/>
              </a:rPr>
              <a:t>repeat</a:t>
            </a:r>
            <a:r>
              <a:rPr lang="en-US" altLang="zh-TW" sz="2400" kern="0" dirty="0">
                <a:latin typeface="Arial" panose="020B0604020202020204" pitchFamily="34" charset="0"/>
                <a:cs typeface="Arial" panose="020B0604020202020204" pitchFamily="34" charset="0"/>
              </a:rPr>
              <a:t> is generally not synthesizable</a:t>
            </a:r>
          </a:p>
          <a:p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01225" y="2653991"/>
            <a:ext cx="9375371" cy="3293209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an N-bit adder using for loop.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module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nbit_adder_for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( x, y,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c_in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sum,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c_out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); 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N = 4;     </a:t>
            </a:r>
            <a:r>
              <a:rPr lang="en-US" altLang="zh-TW" sz="16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default size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integer 		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  <a:endParaRPr lang="en-US" altLang="zh-TW" sz="1600" dirty="0">
              <a:solidFill>
                <a:schemeClr val="accent2"/>
              </a:solidFill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@(x or y or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c_in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</a:t>
            </a:r>
            <a:r>
              <a:rPr lang="en-US" altLang="zh-TW" sz="16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begin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co =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c_in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for (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0;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&lt; N;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+ 1)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   {co, sum[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]} = x[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] + y[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] + co; </a:t>
            </a:r>
            <a:r>
              <a:rPr lang="en-US" altLang="zh-TW" sz="16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At the elaboration phase, the always block is expanded into the following statements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</a:t>
            </a:r>
            <a:r>
              <a:rPr lang="en-US" altLang="zh-TW" sz="16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c_out</a:t>
            </a:r>
            <a:r>
              <a:rPr lang="en-US" altLang="zh-TW" sz="16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co; </a:t>
            </a:r>
          </a:p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16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  <a:endParaRPr lang="en-US" altLang="zh-TW" sz="16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4000" b="1" dirty="0"/>
              <a:t>Loop Structures</a:t>
            </a:r>
            <a:endParaRPr lang="ko-KR" altLang="en-US" sz="4000" b="1" spc="-150" dirty="0">
              <a:solidFill>
                <a:prstClr val="black"/>
              </a:solidFill>
            </a:endParaRPr>
          </a:p>
        </p:txBody>
      </p:sp>
      <p:pic>
        <p:nvPicPr>
          <p:cNvPr id="7" name="Picture 6" descr="Figur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825" y="3221861"/>
            <a:ext cx="56165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504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10296289" cy="4013406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 multiple cycle example --- This is an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incorrect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version.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N = 8;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M = 4;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input   	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integer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what does the following statement do?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or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negedge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begin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(!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total &lt;= 0; 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else  for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0;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&lt; M;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+ 1)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	 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] == 1) total 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&lt;=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3200" b="1" dirty="0"/>
              <a:t>Loop Structures - An </a:t>
            </a:r>
            <a:r>
              <a:rPr lang="en-US" altLang="zh-TW" sz="3200" b="1" dirty="0">
                <a:solidFill>
                  <a:srgbClr val="FF5050"/>
                </a:solidFill>
              </a:rPr>
              <a:t>Incorrectly Synthesizable</a:t>
            </a:r>
            <a:r>
              <a:rPr lang="en-US" altLang="zh-TW" sz="3200" b="1" dirty="0"/>
              <a:t> Example</a:t>
            </a:r>
            <a:endParaRPr lang="ko-KR" altLang="en-US" sz="3200" b="1" spc="-150" dirty="0">
              <a:solidFill>
                <a:prstClr val="black"/>
              </a:solidFill>
            </a:endParaRPr>
          </a:p>
        </p:txBody>
      </p:sp>
      <p:pic>
        <p:nvPicPr>
          <p:cNvPr id="7" name="Picture 7" descr="Figur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1" y="2162419"/>
            <a:ext cx="46069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26382" y="5715229"/>
            <a:ext cx="5315803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rgbClr val="FF5050"/>
                </a:solidFill>
                <a:latin typeface="Arial" panose="020B0604020202020204" pitchFamily="34" charset="0"/>
                <a:ea typeface="新細明體"/>
                <a:cs typeface="Arial" panose="020B0604020202020204" pitchFamily="34" charset="0"/>
              </a:rPr>
              <a:t>Q: Why the synthesized result is like this? Due to the non-blocking statement!</a:t>
            </a:r>
            <a:endParaRPr lang="en-US" altLang="zh-TW" sz="2000" dirty="0">
              <a:latin typeface="Arial" panose="020B0604020202020204" pitchFamily="34" charset="0"/>
              <a:ea typeface="新細明體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8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12388" y="1498139"/>
            <a:ext cx="9375371" cy="5219891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 multiple cycle example --- This is an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incorrect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version.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N = 8;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M = 4;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input   	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integer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what does the following statement do?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posedge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or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negedge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begin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if (!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) total &lt;= 0; 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else  begin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[0] == 1) total &lt;=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[1] == 1) total &lt;=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[2] == 1) total &lt;=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[3] == 1) total &lt;=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end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3200" b="1" dirty="0"/>
              <a:t>Loop Structures - An </a:t>
            </a:r>
            <a:r>
              <a:rPr lang="en-US" altLang="zh-TW" sz="3200" b="1" dirty="0">
                <a:solidFill>
                  <a:srgbClr val="FF5050"/>
                </a:solidFill>
              </a:rPr>
              <a:t>Incorrectly Synthesizable</a:t>
            </a:r>
            <a:r>
              <a:rPr lang="en-US" altLang="zh-TW" sz="3200" b="1" dirty="0"/>
              <a:t> Example</a:t>
            </a:r>
            <a:endParaRPr lang="ko-KR" altLang="en-US" sz="3200" b="1" spc="-150" dirty="0">
              <a:solidFill>
                <a:prstClr val="black"/>
              </a:solidFill>
            </a:endParaRPr>
          </a:p>
        </p:txBody>
      </p:sp>
      <p:pic>
        <p:nvPicPr>
          <p:cNvPr id="7" name="Picture 7" descr="Figure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1" y="2162419"/>
            <a:ext cx="46069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2546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525354" cy="766800"/>
          </a:xfrm>
        </p:spPr>
        <p:txBody>
          <a:bodyPr>
            <a:noAutofit/>
          </a:bodyPr>
          <a:lstStyle/>
          <a:p>
            <a:r>
              <a:rPr lang="en-US" altLang="zh-TW" sz="3200" b="1" dirty="0"/>
              <a:t>Loop Structures - An </a:t>
            </a:r>
            <a:r>
              <a:rPr lang="en-US" altLang="zh-TW" sz="3200" b="1" dirty="0">
                <a:solidFill>
                  <a:srgbClr val="FF5050"/>
                </a:solidFill>
              </a:rPr>
              <a:t>Incorrectly Synthesizable</a:t>
            </a:r>
            <a:r>
              <a:rPr lang="en-US" altLang="zh-TW" sz="3200" b="1" dirty="0"/>
              <a:t> Example</a:t>
            </a:r>
            <a:endParaRPr lang="ko-KR" altLang="en-US" sz="3200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268413"/>
            <a:ext cx="8891587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3773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38400" y="327600"/>
            <a:ext cx="11724646" cy="766800"/>
          </a:xfrm>
        </p:spPr>
        <p:txBody>
          <a:bodyPr>
            <a:noAutofit/>
          </a:bodyPr>
          <a:lstStyle/>
          <a:p>
            <a:r>
              <a:rPr lang="en-US" altLang="zh-TW" sz="3200" b="1" dirty="0"/>
              <a:t>Loop Structures - An </a:t>
            </a:r>
            <a:r>
              <a:rPr lang="en-US" altLang="zh-TW" sz="3200" b="1" dirty="0">
                <a:solidFill>
                  <a:srgbClr val="FF5050"/>
                </a:solidFill>
              </a:rPr>
              <a:t>Correctly Synthesizable</a:t>
            </a:r>
            <a:r>
              <a:rPr lang="en-US" altLang="zh-TW" sz="3200" b="1" dirty="0"/>
              <a:t> Example</a:t>
            </a:r>
            <a:endParaRPr lang="ko-KR" altLang="en-US" sz="3200" b="1" spc="-150" dirty="0">
              <a:solidFill>
                <a:prstClr val="black"/>
              </a:solidFill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12388" y="1275401"/>
            <a:ext cx="9375371" cy="4918269"/>
          </a:xfrm>
          <a:prstGeom prst="rect">
            <a:avLst/>
          </a:prstGeom>
          <a:noFill/>
          <a:ln w="19050">
            <a:solidFill>
              <a:srgbClr val="82698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37931725" indent="-37474525" latinLnBrk="1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// a multiple cycle example --- This is an</a:t>
            </a:r>
            <a:r>
              <a:rPr lang="en-US" altLang="zh-TW" sz="2000" dirty="0">
                <a:solidFill>
                  <a:srgbClr val="FF505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correct</a:t>
            </a:r>
            <a:r>
              <a:rPr lang="en-US" altLang="zh-TW" sz="2000" dirty="0">
                <a:solidFill>
                  <a:schemeClr val="accent2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version.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N = 8;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parameter 	M = 4;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input   	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clk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,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reset_n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…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integer 	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endParaRPr lang="en-US" altLang="zh-TW" sz="2000" dirty="0">
              <a:latin typeface="Consolas" panose="020B0609020204030204" pitchFamily="49" charset="0"/>
              <a:ea typeface="新細明體"/>
              <a:cs typeface="Consolas" panose="020B0609020204030204" pitchFamily="49" charset="0"/>
            </a:endParaRP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always @(*) begin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</a:t>
            </a:r>
            <a:r>
              <a:rPr lang="en-US" altLang="zh-TW" sz="2000" b="1" dirty="0">
                <a:solidFill>
                  <a:srgbClr val="C00000"/>
                </a:solidFill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total = 0; 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    for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0;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&lt; M;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=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 + 1)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	   if (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data_a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[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i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] == 1) total = total + </a:t>
            </a:r>
            <a:r>
              <a:rPr lang="en-US" altLang="zh-TW" sz="2000" dirty="0" err="1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data_b</a:t>
            </a: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;</a:t>
            </a:r>
          </a:p>
          <a:p>
            <a:pPr latinLnBrk="0">
              <a:lnSpc>
                <a:spcPct val="98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TW" sz="2000" dirty="0">
                <a:latin typeface="Consolas" panose="020B0609020204030204" pitchFamily="49" charset="0"/>
                <a:ea typeface="新細明體"/>
                <a:cs typeface="Consolas" panose="020B0609020204030204" pitchFamily="49" charset="0"/>
              </a:rPr>
              <a:t>end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805" y="1957022"/>
            <a:ext cx="5957887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4553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The Architecture of Synthesizer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400" y="1364400"/>
            <a:ext cx="7324379" cy="4582800"/>
          </a:xfrm>
        </p:spPr>
        <p:txBody>
          <a:bodyPr>
            <a:normAutofit lnSpcReduction="10000"/>
          </a:bodyPr>
          <a:lstStyle/>
          <a:p>
            <a:pPr marL="450850" indent="-450850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Back end </a:t>
            </a:r>
          </a:p>
          <a:p>
            <a:pPr marL="915988" lvl="1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Analysis/translation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Include managing the design hierarchy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Extract the FSM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Explore resource sharing  </a:t>
            </a:r>
          </a:p>
          <a:p>
            <a:pPr marL="915988" lvl="1" latinLnBrk="0"/>
            <a:endParaRPr lang="en-US" altLang="zh-TW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optimization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316038" lvl="2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new gate network computing the functions specified by a set of Boolean functions, one per primary output</a:t>
            </a:r>
          </a:p>
          <a:p>
            <a:pPr marL="1316038" lvl="2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a number of concerns : functional metric and non-functional metric (area, power, delay)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endParaRPr lang="en-US" altLang="zh-TW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Netlist generation</a:t>
            </a:r>
          </a:p>
        </p:txBody>
      </p:sp>
      <p:pic>
        <p:nvPicPr>
          <p:cNvPr id="4" name="Picture 5" descr="Figur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53" y="1679073"/>
            <a:ext cx="4133028" cy="344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702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Logic Optimization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400" y="1364400"/>
            <a:ext cx="10169179" cy="4582800"/>
          </a:xfrm>
        </p:spPr>
        <p:txBody>
          <a:bodyPr>
            <a:normAutofit/>
          </a:bodyPr>
          <a:lstStyle/>
          <a:p>
            <a:pPr marL="450850" indent="-450850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FSM optimization in sequential circuit</a:t>
            </a:r>
          </a:p>
          <a:p>
            <a:pPr marL="908050" lvl="1" indent="-450850" latinLnBrk="0"/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State minimization in FSM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input/output/state encoding 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+ combinational circuit optimization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6261769" y="3033358"/>
            <a:ext cx="5718070" cy="2258555"/>
            <a:chOff x="4836015" y="716193"/>
            <a:chExt cx="6514070" cy="260929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6015" y="1012232"/>
              <a:ext cx="6514070" cy="2313258"/>
            </a:xfrm>
            <a:prstGeom prst="rect">
              <a:avLst/>
            </a:prstGeom>
          </p:spPr>
        </p:pic>
        <p:sp>
          <p:nvSpPr>
            <p:cNvPr id="8" name="타원 7"/>
            <p:cNvSpPr/>
            <p:nvPr/>
          </p:nvSpPr>
          <p:spPr>
            <a:xfrm>
              <a:off x="5460643" y="1455313"/>
              <a:ext cx="1764406" cy="875764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75797" y="1085981"/>
              <a:ext cx="852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part 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7611414" y="1455312"/>
              <a:ext cx="1094704" cy="1519707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89717" y="1098556"/>
              <a:ext cx="1117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part 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8753093" y="1124999"/>
              <a:ext cx="2550017" cy="1262129"/>
            </a:xfrm>
            <a:prstGeom prst="ellipse">
              <a:avLst/>
            </a:prstGeom>
            <a:no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84" y="716193"/>
              <a:ext cx="1117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part 3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987" y="2526592"/>
            <a:ext cx="3398522" cy="18891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7" y="3977103"/>
            <a:ext cx="5997900" cy="26887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38612" y="5258553"/>
            <a:ext cx="1964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# states 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# F/Fs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23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Logic Optimization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400" y="1364400"/>
            <a:ext cx="10169179" cy="4582800"/>
          </a:xfrm>
        </p:spPr>
        <p:txBody>
          <a:bodyPr>
            <a:normAutofit/>
          </a:bodyPr>
          <a:lstStyle/>
          <a:p>
            <a:pPr marL="450850" indent="-450850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Combinational circuit</a:t>
            </a:r>
          </a:p>
          <a:p>
            <a:pPr marL="908050" lvl="1" indent="-450850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E.g., Minimum cover selection on K-map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694" y="2733143"/>
            <a:ext cx="9154695" cy="293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2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CDF37812-F0FE-4906-A8C5-193D3E3F0717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49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61475" y="228810"/>
            <a:ext cx="10110704" cy="838444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Algorithmic Approach to State Minimization</a:t>
            </a:r>
          </a:p>
        </p:txBody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1475" y="1412034"/>
            <a:ext cx="9602938" cy="4457073"/>
          </a:xfrm>
        </p:spPr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Goal – identify and combine states that have equivalent behavior</a:t>
            </a:r>
          </a:p>
          <a:p>
            <a:r>
              <a:rPr lang="en-US" altLang="ko-KR" dirty="0">
                <a:solidFill>
                  <a:srgbClr val="FF00FF"/>
                </a:solidFill>
                <a:ea typeface="굴림" panose="020B0600000101010101" pitchFamily="50" charset="-127"/>
              </a:rPr>
              <a:t>Equivalent States: Same output &amp; Same transition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Same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50" charset="-127"/>
              </a:rPr>
              <a:t>output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For all input combinations, </a:t>
            </a:r>
            <a:r>
              <a:rPr lang="en-US" altLang="ko-KR" dirty="0">
                <a:solidFill>
                  <a:srgbClr val="FF0000"/>
                </a:solidFill>
                <a:ea typeface="굴림" panose="020B0600000101010101" pitchFamily="50" charset="-127"/>
              </a:rPr>
              <a:t>states transition </a:t>
            </a:r>
            <a:r>
              <a:rPr lang="en-US" altLang="ko-KR" dirty="0">
                <a:ea typeface="굴림" panose="020B0600000101010101" pitchFamily="50" charset="-127"/>
              </a:rPr>
              <a:t>to same or equivalent states</a:t>
            </a:r>
          </a:p>
          <a:p>
            <a:r>
              <a:rPr lang="en-US" altLang="ko-KR" dirty="0">
                <a:ea typeface="굴림" panose="020B0600000101010101" pitchFamily="50" charset="-127"/>
              </a:rPr>
              <a:t>Row Matching Method: Algorithm Sketch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1. Place all states in one set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2. Initially partition set based on output behavior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3. Successively partition resulting subsets based on next state transitions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4. Repeat (3) until no further partitioning is required</a:t>
            </a:r>
          </a:p>
          <a:p>
            <a:pPr lvl="2"/>
            <a:r>
              <a:rPr lang="en-US" altLang="ko-KR" dirty="0">
                <a:ea typeface="굴림" panose="020B0600000101010101" pitchFamily="50" charset="-127"/>
              </a:rPr>
              <a:t>states left in the same set are equivalent</a:t>
            </a:r>
          </a:p>
          <a:p>
            <a:pPr lvl="1"/>
            <a:r>
              <a:rPr lang="en-US" altLang="ko-KR" dirty="0">
                <a:ea typeface="굴림" panose="020B0600000101010101" pitchFamily="50" charset="-127"/>
              </a:rPr>
              <a:t>Polynomial time procedure</a:t>
            </a:r>
          </a:p>
        </p:txBody>
      </p:sp>
    </p:spTree>
    <p:extLst>
      <p:ext uri="{BB962C8B-B14F-4D97-AF65-F5344CB8AC3E}">
        <p14:creationId xmlns:p14="http://schemas.microsoft.com/office/powerpoint/2010/main" val="180097919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0339" cy="1325563"/>
          </a:xfrm>
        </p:spPr>
        <p:txBody>
          <a:bodyPr/>
          <a:lstStyle/>
          <a:p>
            <a:r>
              <a:rPr lang="en-US" altLang="ko-KR" dirty="0"/>
              <a:t>Processing Element (PE) for Dot Product</a:t>
            </a:r>
            <a:r>
              <a:rPr lang="ko-KR" altLang="en-US" dirty="0"/>
              <a:t> </a:t>
            </a:r>
            <a:r>
              <a:rPr lang="en-US" altLang="ko-KR" dirty="0"/>
              <a:t>(V*V)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Two step operations for dot product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Step 1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the data of weight matrix to the internal memory (</a:t>
            </a:r>
            <a:r>
              <a:rPr lang="en-US" altLang="ko-KR" sz="1400" b="1" dirty="0" err="1"/>
              <a:t>peram</a:t>
            </a:r>
            <a:r>
              <a:rPr lang="en-US" altLang="ko-KR" sz="1400" b="1" dirty="0"/>
              <a:t>) via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 and ‘din’.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64 32bit data are written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After that, PE provides the output via ‘</a:t>
            </a:r>
            <a:r>
              <a:rPr lang="en-US" altLang="ko-KR" sz="1400" b="1" dirty="0" err="1"/>
              <a:t>dout</a:t>
            </a:r>
            <a:r>
              <a:rPr lang="en-US" altLang="ko-KR" sz="1400" b="1" dirty="0"/>
              <a:t>’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2466473" y="2238868"/>
            <a:ext cx="3753853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324853" y="2238868"/>
            <a:ext cx="1275347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0717FB-80D8-D442-8146-861F98901CEA}"/>
              </a:ext>
            </a:extLst>
          </p:cNvPr>
          <p:cNvSpPr/>
          <p:nvPr/>
        </p:nvSpPr>
        <p:spPr>
          <a:xfrm>
            <a:off x="3392905" y="4903863"/>
            <a:ext cx="1196988" cy="4812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peram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43D1A9-2DE6-744A-BC36-A56E782BB017}"/>
              </a:ext>
            </a:extLst>
          </p:cNvPr>
          <p:cNvSpPr/>
          <p:nvPr/>
        </p:nvSpPr>
        <p:spPr>
          <a:xfrm>
            <a:off x="4589893" y="3129020"/>
            <a:ext cx="926432" cy="78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MAC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1600200" y="3514031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A39E70-F68B-F646-820A-3704BABE0E42}"/>
              </a:ext>
            </a:extLst>
          </p:cNvPr>
          <p:cNvCxnSpPr>
            <a:cxnSpLocks/>
          </p:cNvCxnSpPr>
          <p:nvPr/>
        </p:nvCxnSpPr>
        <p:spPr>
          <a:xfrm>
            <a:off x="2466473" y="3514031"/>
            <a:ext cx="21234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1600199" y="5144494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1600198" y="5838315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1598930" y="401598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1600196" y="2764062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1730694" y="476121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1792721" y="546898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1745244" y="3645378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1828416" y="3206451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1768257" y="238274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9182ED5-66AF-6D4A-97A3-EAE91295D9E3}"/>
              </a:ext>
            </a:extLst>
          </p:cNvPr>
          <p:cNvCxnSpPr>
            <a:cxnSpLocks/>
          </p:cNvCxnSpPr>
          <p:nvPr/>
        </p:nvCxnSpPr>
        <p:spPr>
          <a:xfrm>
            <a:off x="2466473" y="3221263"/>
            <a:ext cx="212342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1583659" y="3218029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1678621" y="2837120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7DA3FB8-81C0-6840-9600-A5E49241ED42}"/>
              </a:ext>
            </a:extLst>
          </p:cNvPr>
          <p:cNvCxnSpPr>
            <a:cxnSpLocks/>
          </p:cNvCxnSpPr>
          <p:nvPr/>
        </p:nvCxnSpPr>
        <p:spPr>
          <a:xfrm>
            <a:off x="5516325" y="3514031"/>
            <a:ext cx="42511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684300-CB53-6840-A385-6BDEEB778F66}"/>
              </a:ext>
            </a:extLst>
          </p:cNvPr>
          <p:cNvCxnSpPr>
            <a:cxnSpLocks/>
          </p:cNvCxnSpPr>
          <p:nvPr/>
        </p:nvCxnSpPr>
        <p:spPr>
          <a:xfrm>
            <a:off x="5941440" y="2752078"/>
            <a:ext cx="0" cy="761953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141DB60-9EB2-3145-910A-756D477D3988}"/>
              </a:ext>
            </a:extLst>
          </p:cNvPr>
          <p:cNvCxnSpPr>
            <a:cxnSpLocks/>
          </p:cNvCxnSpPr>
          <p:nvPr/>
        </p:nvCxnSpPr>
        <p:spPr>
          <a:xfrm flipV="1">
            <a:off x="2466469" y="2752078"/>
            <a:ext cx="3474971" cy="15994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4D11A1-3077-454D-B80A-8D29CFD4C555}"/>
              </a:ext>
            </a:extLst>
          </p:cNvPr>
          <p:cNvCxnSpPr>
            <a:cxnSpLocks/>
          </p:cNvCxnSpPr>
          <p:nvPr/>
        </p:nvCxnSpPr>
        <p:spPr>
          <a:xfrm flipV="1">
            <a:off x="5083188" y="2764062"/>
            <a:ext cx="0" cy="364959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C1AA686-01B0-224D-B603-B8CD284CF4CF}"/>
              </a:ext>
            </a:extLst>
          </p:cNvPr>
          <p:cNvCxnSpPr>
            <a:cxnSpLocks/>
          </p:cNvCxnSpPr>
          <p:nvPr/>
        </p:nvCxnSpPr>
        <p:spPr>
          <a:xfrm flipV="1">
            <a:off x="4030579" y="3754663"/>
            <a:ext cx="0" cy="114920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4BBCA4-414C-6F4E-BDA5-FBDFAF336E9E}"/>
              </a:ext>
            </a:extLst>
          </p:cNvPr>
          <p:cNvCxnSpPr>
            <a:cxnSpLocks/>
          </p:cNvCxnSpPr>
          <p:nvPr/>
        </p:nvCxnSpPr>
        <p:spPr>
          <a:xfrm>
            <a:off x="4030579" y="3754663"/>
            <a:ext cx="5427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2145F9-A0AD-9143-A28F-CA139A45D4F3}"/>
              </a:ext>
            </a:extLst>
          </p:cNvPr>
          <p:cNvCxnSpPr>
            <a:cxnSpLocks/>
          </p:cNvCxnSpPr>
          <p:nvPr/>
        </p:nvCxnSpPr>
        <p:spPr>
          <a:xfrm>
            <a:off x="2466469" y="5838315"/>
            <a:ext cx="1564110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CC5E8C-A3E4-9F4E-9283-983561EFD6B6}"/>
              </a:ext>
            </a:extLst>
          </p:cNvPr>
          <p:cNvCxnSpPr>
            <a:cxnSpLocks/>
          </p:cNvCxnSpPr>
          <p:nvPr/>
        </p:nvCxnSpPr>
        <p:spPr>
          <a:xfrm flipV="1">
            <a:off x="4030579" y="5385127"/>
            <a:ext cx="0" cy="45318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4EF5ED2-8537-E140-96CF-9A6C8F91F354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49932" y="5144494"/>
            <a:ext cx="942973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1591168" y="4497936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1832293" y="4137076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01FBD9-A140-8F46-980F-552DC2828B0F}"/>
              </a:ext>
            </a:extLst>
          </p:cNvPr>
          <p:cNvSpPr txBox="1"/>
          <p:nvPr/>
        </p:nvSpPr>
        <p:spPr>
          <a:xfrm>
            <a:off x="2768772" y="4775162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6b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7A450A-E7E3-9C4C-933F-70D9D2989920}"/>
              </a:ext>
            </a:extLst>
          </p:cNvPr>
          <p:cNvSpPr txBox="1"/>
          <p:nvPr/>
        </p:nvSpPr>
        <p:spPr>
          <a:xfrm>
            <a:off x="3511024" y="420785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5E9728-7D0D-724E-B7ED-F2A18D6997C5}"/>
              </a:ext>
            </a:extLst>
          </p:cNvPr>
          <p:cNvSpPr txBox="1"/>
          <p:nvPr/>
        </p:nvSpPr>
        <p:spPr>
          <a:xfrm>
            <a:off x="4019972" y="554171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1F5C0E-6865-B049-B174-43EC8F9533E6}"/>
              </a:ext>
            </a:extLst>
          </p:cNvPr>
          <p:cNvSpPr txBox="1"/>
          <p:nvPr/>
        </p:nvSpPr>
        <p:spPr>
          <a:xfrm>
            <a:off x="5626854" y="351539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5694CB-9695-1748-A340-905C1CDDD8E2}"/>
              </a:ext>
            </a:extLst>
          </p:cNvPr>
          <p:cNvSpPr txBox="1"/>
          <p:nvPr/>
        </p:nvSpPr>
        <p:spPr>
          <a:xfrm>
            <a:off x="3255671" y="35002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32b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7AFB22-AD60-8442-8199-D270151DF69D}"/>
              </a:ext>
            </a:extLst>
          </p:cNvPr>
          <p:cNvSpPr txBox="1"/>
          <p:nvPr/>
        </p:nvSpPr>
        <p:spPr>
          <a:xfrm>
            <a:off x="398992" y="3933851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764B909-FCEF-0F41-8AD6-5884C5D66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7BC8AD-7AFE-E045-998C-ECF818D24F08}"/>
              </a:ext>
            </a:extLst>
          </p:cNvPr>
          <p:cNvSpPr txBox="1"/>
          <p:nvPr/>
        </p:nvSpPr>
        <p:spPr>
          <a:xfrm>
            <a:off x="3932613" y="186118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F53C34-35CC-AA4C-AC25-49572EACB768}"/>
              </a:ext>
            </a:extLst>
          </p:cNvPr>
          <p:cNvSpPr/>
          <p:nvPr/>
        </p:nvSpPr>
        <p:spPr>
          <a:xfrm>
            <a:off x="7790404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433D0C-0C2E-454B-8C38-EBDB56E08584}"/>
              </a:ext>
            </a:extLst>
          </p:cNvPr>
          <p:cNvSpPr/>
          <p:nvPr/>
        </p:nvSpPr>
        <p:spPr>
          <a:xfrm>
            <a:off x="8247001" y="488765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F7B834-F9BE-8B4B-996D-8F45E70DD690}"/>
              </a:ext>
            </a:extLst>
          </p:cNvPr>
          <p:cNvSpPr/>
          <p:nvPr/>
        </p:nvSpPr>
        <p:spPr>
          <a:xfrm>
            <a:off x="8703598" y="490386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1AB0C2-10B3-3649-B93F-9F83B6CCC63C}"/>
              </a:ext>
            </a:extLst>
          </p:cNvPr>
          <p:cNvSpPr/>
          <p:nvPr/>
        </p:nvSpPr>
        <p:spPr>
          <a:xfrm>
            <a:off x="9160195" y="490386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B943C5-FC8C-434E-B4B6-3BA9F44682BC}"/>
              </a:ext>
            </a:extLst>
          </p:cNvPr>
          <p:cNvSpPr/>
          <p:nvPr/>
        </p:nvSpPr>
        <p:spPr>
          <a:xfrm>
            <a:off x="7805813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8F7C39-F389-C440-AD69-50FD721960E9}"/>
              </a:ext>
            </a:extLst>
          </p:cNvPr>
          <p:cNvSpPr/>
          <p:nvPr/>
        </p:nvSpPr>
        <p:spPr>
          <a:xfrm>
            <a:off x="8262410" y="534141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EAF1EA-3F8A-184F-8D5C-EF32259F6036}"/>
              </a:ext>
            </a:extLst>
          </p:cNvPr>
          <p:cNvSpPr/>
          <p:nvPr/>
        </p:nvSpPr>
        <p:spPr>
          <a:xfrm>
            <a:off x="8719007" y="535762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F08F5B-1700-8A4C-8DE1-7FA297BAA7DE}"/>
              </a:ext>
            </a:extLst>
          </p:cNvPr>
          <p:cNvSpPr/>
          <p:nvPr/>
        </p:nvSpPr>
        <p:spPr>
          <a:xfrm>
            <a:off x="9175604" y="535762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C5DB93-A6A3-3F46-B940-3DC589BC58C1}"/>
              </a:ext>
            </a:extLst>
          </p:cNvPr>
          <p:cNvSpPr/>
          <p:nvPr/>
        </p:nvSpPr>
        <p:spPr>
          <a:xfrm>
            <a:off x="7805813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BE2477-01CF-2E41-ADF3-47684D215908}"/>
              </a:ext>
            </a:extLst>
          </p:cNvPr>
          <p:cNvSpPr/>
          <p:nvPr/>
        </p:nvSpPr>
        <p:spPr>
          <a:xfrm>
            <a:off x="8262410" y="579677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F16B6A-5BF3-FD41-8A65-2845D20D764F}"/>
              </a:ext>
            </a:extLst>
          </p:cNvPr>
          <p:cNvSpPr/>
          <p:nvPr/>
        </p:nvSpPr>
        <p:spPr>
          <a:xfrm>
            <a:off x="8719008" y="5812982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9DDFD4-9AF3-674F-99CA-5DC60C4A39A3}"/>
              </a:ext>
            </a:extLst>
          </p:cNvPr>
          <p:cNvSpPr/>
          <p:nvPr/>
        </p:nvSpPr>
        <p:spPr>
          <a:xfrm>
            <a:off x="9175605" y="5812982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D20855-7941-5249-B4E0-872620F633D5}"/>
              </a:ext>
            </a:extLst>
          </p:cNvPr>
          <p:cNvSpPr/>
          <p:nvPr/>
        </p:nvSpPr>
        <p:spPr>
          <a:xfrm>
            <a:off x="7821222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EAD25BB-A64A-C841-9490-61CB3F1D8899}"/>
              </a:ext>
            </a:extLst>
          </p:cNvPr>
          <p:cNvSpPr/>
          <p:nvPr/>
        </p:nvSpPr>
        <p:spPr>
          <a:xfrm>
            <a:off x="8277819" y="6250535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17D21A8-D71C-B247-8ADB-84EDD0CF4D2E}"/>
              </a:ext>
            </a:extLst>
          </p:cNvPr>
          <p:cNvSpPr/>
          <p:nvPr/>
        </p:nvSpPr>
        <p:spPr>
          <a:xfrm>
            <a:off x="8734416" y="6266740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F91B1B-5943-5B43-8535-62B3D626A782}"/>
              </a:ext>
            </a:extLst>
          </p:cNvPr>
          <p:cNvSpPr/>
          <p:nvPr/>
        </p:nvSpPr>
        <p:spPr>
          <a:xfrm>
            <a:off x="9191013" y="6266740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D394679-B2B0-3A45-84A0-90AB72C28B57}"/>
              </a:ext>
            </a:extLst>
          </p:cNvPr>
          <p:cNvSpPr/>
          <p:nvPr/>
        </p:nvSpPr>
        <p:spPr>
          <a:xfrm>
            <a:off x="10209911" y="4903863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281004F-820F-0F47-B579-0B713456F402}"/>
              </a:ext>
            </a:extLst>
          </p:cNvPr>
          <p:cNvSpPr/>
          <p:nvPr/>
        </p:nvSpPr>
        <p:spPr>
          <a:xfrm>
            <a:off x="10225319" y="5357621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3112C4-C397-5D45-AB4F-9B432AF6B78D}"/>
              </a:ext>
            </a:extLst>
          </p:cNvPr>
          <p:cNvSpPr/>
          <p:nvPr/>
        </p:nvSpPr>
        <p:spPr>
          <a:xfrm>
            <a:off x="10225320" y="5812982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4EAB77-8F8C-FC40-B86A-54DD98801DE2}"/>
              </a:ext>
            </a:extLst>
          </p:cNvPr>
          <p:cNvSpPr/>
          <p:nvPr/>
        </p:nvSpPr>
        <p:spPr>
          <a:xfrm>
            <a:off x="10240729" y="6266740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3E2C60-88F1-904F-A38C-082B154456CD}"/>
              </a:ext>
            </a:extLst>
          </p:cNvPr>
          <p:cNvSpPr txBox="1"/>
          <p:nvPr/>
        </p:nvSpPr>
        <p:spPr>
          <a:xfrm>
            <a:off x="8118840" y="4377529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9680E4-F534-8442-B9F3-F7EDE2656DED}"/>
              </a:ext>
            </a:extLst>
          </p:cNvPr>
          <p:cNvSpPr txBox="1"/>
          <p:nvPr/>
        </p:nvSpPr>
        <p:spPr>
          <a:xfrm>
            <a:off x="9840500" y="4390915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07AEF189-5802-7F4B-A11A-F94ECCF3B43A}"/>
              </a:ext>
            </a:extLst>
          </p:cNvPr>
          <p:cNvSpPr/>
          <p:nvPr/>
        </p:nvSpPr>
        <p:spPr>
          <a:xfrm>
            <a:off x="7683725" y="4797568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411FD5E-C620-2944-A3C0-CE514A3F884F}"/>
              </a:ext>
            </a:extLst>
          </p:cNvPr>
          <p:cNvSpPr/>
          <p:nvPr/>
        </p:nvSpPr>
        <p:spPr>
          <a:xfrm rot="16200000">
            <a:off x="9423034" y="5469956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0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69"/>
    </mc:Choice>
    <mc:Fallback xmlns="">
      <p:transition spd="slow" advTm="8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4FAE5811-6586-4701-9216-ACF62BF1273D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50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grpSp>
        <p:nvGrpSpPr>
          <p:cNvPr id="140291" name="Group 2"/>
          <p:cNvGrpSpPr>
            <a:grpSpLocks/>
          </p:cNvGrpSpPr>
          <p:nvPr/>
        </p:nvGrpSpPr>
        <p:grpSpPr bwMode="auto">
          <a:xfrm>
            <a:off x="3967763" y="2273985"/>
            <a:ext cx="6262470" cy="2131371"/>
            <a:chOff x="1468" y="944"/>
            <a:chExt cx="3996" cy="1360"/>
          </a:xfrm>
        </p:grpSpPr>
        <p:sp>
          <p:nvSpPr>
            <p:cNvPr id="140333" name="Rectangle 3"/>
            <p:cNvSpPr>
              <a:spLocks noChangeArrowheads="1"/>
            </p:cNvSpPr>
            <p:nvPr/>
          </p:nvSpPr>
          <p:spPr bwMode="auto">
            <a:xfrm>
              <a:off x="1544" y="944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40334" name="Line 4"/>
            <p:cNvSpPr>
              <a:spLocks noChangeShapeType="1"/>
            </p:cNvSpPr>
            <p:nvPr/>
          </p:nvSpPr>
          <p:spPr bwMode="auto">
            <a:xfrm>
              <a:off x="1476" y="1280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35" name="Line 5"/>
            <p:cNvSpPr>
              <a:spLocks noChangeShapeType="1"/>
            </p:cNvSpPr>
            <p:nvPr/>
          </p:nvSpPr>
          <p:spPr bwMode="auto">
            <a:xfrm>
              <a:off x="4288" y="956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36" name="Line 6"/>
            <p:cNvSpPr>
              <a:spLocks noChangeShapeType="1"/>
            </p:cNvSpPr>
            <p:nvPr/>
          </p:nvSpPr>
          <p:spPr bwMode="auto">
            <a:xfrm>
              <a:off x="3240" y="948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37" name="Line 7"/>
            <p:cNvSpPr>
              <a:spLocks noChangeShapeType="1"/>
            </p:cNvSpPr>
            <p:nvPr/>
          </p:nvSpPr>
          <p:spPr bwMode="auto">
            <a:xfrm>
              <a:off x="2296" y="956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38" name="Rectangle 8"/>
            <p:cNvSpPr>
              <a:spLocks noChangeArrowheads="1"/>
            </p:cNvSpPr>
            <p:nvPr/>
          </p:nvSpPr>
          <p:spPr bwMode="auto">
            <a:xfrm>
              <a:off x="1468" y="956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4029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State Minimization Example</a:t>
            </a:r>
          </a:p>
        </p:txBody>
      </p:sp>
      <p:sp>
        <p:nvSpPr>
          <p:cNvPr id="140293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Sequence Detector for 010 or 110 </a:t>
            </a:r>
          </a:p>
        </p:txBody>
      </p:sp>
      <p:grpSp>
        <p:nvGrpSpPr>
          <p:cNvPr id="140294" name="Group 11"/>
          <p:cNvGrpSpPr>
            <a:grpSpLocks/>
          </p:cNvGrpSpPr>
          <p:nvPr/>
        </p:nvGrpSpPr>
        <p:grpSpPr bwMode="auto">
          <a:xfrm>
            <a:off x="2162368" y="4229832"/>
            <a:ext cx="2889889" cy="2236372"/>
            <a:chOff x="2976" y="2557"/>
            <a:chExt cx="1844" cy="1427"/>
          </a:xfrm>
        </p:grpSpPr>
        <p:sp>
          <p:nvSpPr>
            <p:cNvPr id="140295" name="Oval 12"/>
            <p:cNvSpPr>
              <a:spLocks noChangeArrowheads="1"/>
            </p:cNvSpPr>
            <p:nvPr/>
          </p:nvSpPr>
          <p:spPr bwMode="auto">
            <a:xfrm>
              <a:off x="3792" y="268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40296" name="Oval 13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</a:t>
              </a:r>
            </a:p>
          </p:txBody>
        </p:sp>
        <p:sp>
          <p:nvSpPr>
            <p:cNvPr id="140297" name="Oval 14"/>
            <p:cNvSpPr>
              <a:spLocks noChangeArrowheads="1"/>
            </p:cNvSpPr>
            <p:nvPr/>
          </p:nvSpPr>
          <p:spPr bwMode="auto">
            <a:xfrm>
              <a:off x="4176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S2</a:t>
              </a:r>
            </a:p>
          </p:txBody>
        </p:sp>
        <p:sp>
          <p:nvSpPr>
            <p:cNvPr id="140298" name="Oval 15"/>
            <p:cNvSpPr>
              <a:spLocks noChangeArrowheads="1"/>
            </p:cNvSpPr>
            <p:nvPr/>
          </p:nvSpPr>
          <p:spPr bwMode="auto">
            <a:xfrm>
              <a:off x="3408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</a:t>
              </a:r>
            </a:p>
          </p:txBody>
        </p:sp>
        <p:sp>
          <p:nvSpPr>
            <p:cNvPr id="140299" name="Oval 16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S5</a:t>
              </a:r>
            </a:p>
          </p:txBody>
        </p:sp>
        <p:sp>
          <p:nvSpPr>
            <p:cNvPr id="140300" name="Oval 17"/>
            <p:cNvSpPr>
              <a:spLocks noChangeArrowheads="1"/>
            </p:cNvSpPr>
            <p:nvPr/>
          </p:nvSpPr>
          <p:spPr bwMode="auto">
            <a:xfrm>
              <a:off x="4368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S6</a:t>
              </a:r>
            </a:p>
          </p:txBody>
        </p:sp>
        <p:sp>
          <p:nvSpPr>
            <p:cNvPr id="140301" name="Oval 18"/>
            <p:cNvSpPr>
              <a:spLocks noChangeArrowheads="1"/>
            </p:cNvSpPr>
            <p:nvPr/>
          </p:nvSpPr>
          <p:spPr bwMode="auto">
            <a:xfrm>
              <a:off x="3600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</a:t>
              </a:r>
            </a:p>
          </p:txBody>
        </p:sp>
        <p:cxnSp>
          <p:nvCxnSpPr>
            <p:cNvPr id="140302" name="AutoShape 19"/>
            <p:cNvCxnSpPr>
              <a:cxnSpLocks noChangeShapeType="1"/>
              <a:stCxn id="140295" idx="3"/>
              <a:endCxn id="140298" idx="7"/>
            </p:cNvCxnSpPr>
            <p:nvPr/>
          </p:nvCxnSpPr>
          <p:spPr bwMode="auto">
            <a:xfrm flipH="1">
              <a:off x="3613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3" name="AutoShape 20"/>
            <p:cNvCxnSpPr>
              <a:cxnSpLocks noChangeShapeType="1"/>
              <a:stCxn id="140298" idx="3"/>
              <a:endCxn id="140296" idx="0"/>
            </p:cNvCxnSpPr>
            <p:nvPr/>
          </p:nvCxnSpPr>
          <p:spPr bwMode="auto">
            <a:xfrm flipH="1">
              <a:off x="3336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4" name="AutoShape 21"/>
            <p:cNvCxnSpPr>
              <a:cxnSpLocks noChangeShapeType="1"/>
              <a:stCxn id="140298" idx="5"/>
              <a:endCxn id="140301" idx="0"/>
            </p:cNvCxnSpPr>
            <p:nvPr/>
          </p:nvCxnSpPr>
          <p:spPr bwMode="auto">
            <a:xfrm>
              <a:off x="3613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5" name="AutoShape 22"/>
            <p:cNvCxnSpPr>
              <a:cxnSpLocks noChangeShapeType="1"/>
              <a:stCxn id="140297" idx="3"/>
              <a:endCxn id="140299" idx="0"/>
            </p:cNvCxnSpPr>
            <p:nvPr/>
          </p:nvCxnSpPr>
          <p:spPr bwMode="auto">
            <a:xfrm flipH="1">
              <a:off x="4104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6" name="AutoShape 23"/>
            <p:cNvCxnSpPr>
              <a:cxnSpLocks noChangeShapeType="1"/>
              <a:stCxn id="140297" idx="5"/>
              <a:endCxn id="140300" idx="0"/>
            </p:cNvCxnSpPr>
            <p:nvPr/>
          </p:nvCxnSpPr>
          <p:spPr bwMode="auto">
            <a:xfrm>
              <a:off x="4381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7" name="AutoShape 24"/>
            <p:cNvCxnSpPr>
              <a:cxnSpLocks noChangeShapeType="1"/>
              <a:stCxn id="140295" idx="5"/>
              <a:endCxn id="140297" idx="1"/>
            </p:cNvCxnSpPr>
            <p:nvPr/>
          </p:nvCxnSpPr>
          <p:spPr bwMode="auto">
            <a:xfrm>
              <a:off x="3997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8" name="AutoShape 25"/>
            <p:cNvCxnSpPr>
              <a:cxnSpLocks noChangeShapeType="1"/>
              <a:endCxn id="140295" idx="1"/>
            </p:cNvCxnSpPr>
            <p:nvPr/>
          </p:nvCxnSpPr>
          <p:spPr bwMode="auto">
            <a:xfrm>
              <a:off x="3661" y="2557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0309" name="AutoShape 26"/>
            <p:cNvCxnSpPr>
              <a:cxnSpLocks noChangeShapeType="1"/>
              <a:endCxn id="140295" idx="2"/>
            </p:cNvCxnSpPr>
            <p:nvPr/>
          </p:nvCxnSpPr>
          <p:spPr bwMode="auto">
            <a:xfrm rot="-5400000">
              <a:off x="2808" y="2976"/>
              <a:ext cx="1152" cy="81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0310" name="Line 27"/>
            <p:cNvSpPr>
              <a:spLocks noChangeShapeType="1"/>
            </p:cNvSpPr>
            <p:nvPr/>
          </p:nvSpPr>
          <p:spPr bwMode="auto">
            <a:xfrm flipH="1">
              <a:off x="2976" y="398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11" name="Text Box 28"/>
            <p:cNvSpPr txBox="1">
              <a:spLocks noChangeArrowheads="1"/>
            </p:cNvSpPr>
            <p:nvPr/>
          </p:nvSpPr>
          <p:spPr bwMode="auto">
            <a:xfrm>
              <a:off x="4080" y="2815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12" name="Text Box 29"/>
            <p:cNvSpPr txBox="1">
              <a:spLocks noChangeArrowheads="1"/>
            </p:cNvSpPr>
            <p:nvPr/>
          </p:nvSpPr>
          <p:spPr bwMode="auto">
            <a:xfrm>
              <a:off x="3456" y="2815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40313" name="Text Box 30"/>
            <p:cNvSpPr txBox="1">
              <a:spLocks noChangeArrowheads="1"/>
            </p:cNvSpPr>
            <p:nvPr/>
          </p:nvSpPr>
          <p:spPr bwMode="auto">
            <a:xfrm>
              <a:off x="4368" y="3199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14" name="Text Box 31"/>
            <p:cNvSpPr txBox="1">
              <a:spLocks noChangeArrowheads="1"/>
            </p:cNvSpPr>
            <p:nvPr/>
          </p:nvSpPr>
          <p:spPr bwMode="auto">
            <a:xfrm>
              <a:off x="4512" y="3583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15" name="Text Box 32"/>
            <p:cNvSpPr txBox="1">
              <a:spLocks noChangeArrowheads="1"/>
            </p:cNvSpPr>
            <p:nvPr/>
          </p:nvSpPr>
          <p:spPr bwMode="auto">
            <a:xfrm>
              <a:off x="4320" y="3727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40316" name="Line 33"/>
            <p:cNvSpPr>
              <a:spLocks noChangeShapeType="1"/>
            </p:cNvSpPr>
            <p:nvPr/>
          </p:nvSpPr>
          <p:spPr bwMode="auto">
            <a:xfrm flipH="1">
              <a:off x="316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17" name="Line 34"/>
            <p:cNvSpPr>
              <a:spLocks noChangeShapeType="1"/>
            </p:cNvSpPr>
            <p:nvPr/>
          </p:nvSpPr>
          <p:spPr bwMode="auto">
            <a:xfrm>
              <a:off x="340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18" name="Line 35"/>
            <p:cNvSpPr>
              <a:spLocks noChangeShapeType="1"/>
            </p:cNvSpPr>
            <p:nvPr/>
          </p:nvSpPr>
          <p:spPr bwMode="auto">
            <a:xfrm flipH="1">
              <a:off x="355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19" name="Line 36"/>
            <p:cNvSpPr>
              <a:spLocks noChangeShapeType="1"/>
            </p:cNvSpPr>
            <p:nvPr/>
          </p:nvSpPr>
          <p:spPr bwMode="auto">
            <a:xfrm>
              <a:off x="379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20" name="Line 37"/>
            <p:cNvSpPr>
              <a:spLocks noChangeShapeType="1"/>
            </p:cNvSpPr>
            <p:nvPr/>
          </p:nvSpPr>
          <p:spPr bwMode="auto">
            <a:xfrm flipH="1">
              <a:off x="393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21" name="Line 38"/>
            <p:cNvSpPr>
              <a:spLocks noChangeShapeType="1"/>
            </p:cNvSpPr>
            <p:nvPr/>
          </p:nvSpPr>
          <p:spPr bwMode="auto">
            <a:xfrm>
              <a:off x="417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22" name="Line 39"/>
            <p:cNvSpPr>
              <a:spLocks noChangeShapeType="1"/>
            </p:cNvSpPr>
            <p:nvPr/>
          </p:nvSpPr>
          <p:spPr bwMode="auto">
            <a:xfrm flipH="1">
              <a:off x="432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23" name="Line 40"/>
            <p:cNvSpPr>
              <a:spLocks noChangeShapeType="1"/>
            </p:cNvSpPr>
            <p:nvPr/>
          </p:nvSpPr>
          <p:spPr bwMode="auto">
            <a:xfrm>
              <a:off x="456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324" name="Text Box 41"/>
            <p:cNvSpPr txBox="1">
              <a:spLocks noChangeArrowheads="1"/>
            </p:cNvSpPr>
            <p:nvPr/>
          </p:nvSpPr>
          <p:spPr bwMode="auto">
            <a:xfrm>
              <a:off x="3936" y="3199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40325" name="Text Box 42"/>
            <p:cNvSpPr txBox="1">
              <a:spLocks noChangeArrowheads="1"/>
            </p:cNvSpPr>
            <p:nvPr/>
          </p:nvSpPr>
          <p:spPr bwMode="auto">
            <a:xfrm>
              <a:off x="3600" y="3199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26" name="Text Box 43"/>
            <p:cNvSpPr txBox="1">
              <a:spLocks noChangeArrowheads="1"/>
            </p:cNvSpPr>
            <p:nvPr/>
          </p:nvSpPr>
          <p:spPr bwMode="auto">
            <a:xfrm>
              <a:off x="3120" y="3199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40327" name="Text Box 44"/>
            <p:cNvSpPr txBox="1">
              <a:spLocks noChangeArrowheads="1"/>
            </p:cNvSpPr>
            <p:nvPr/>
          </p:nvSpPr>
          <p:spPr bwMode="auto">
            <a:xfrm>
              <a:off x="4128" y="3583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28" name="Text Box 45"/>
            <p:cNvSpPr txBox="1">
              <a:spLocks noChangeArrowheads="1"/>
            </p:cNvSpPr>
            <p:nvPr/>
          </p:nvSpPr>
          <p:spPr bwMode="auto">
            <a:xfrm>
              <a:off x="3936" y="3727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40329" name="Text Box 46"/>
            <p:cNvSpPr txBox="1">
              <a:spLocks noChangeArrowheads="1"/>
            </p:cNvSpPr>
            <p:nvPr/>
          </p:nvSpPr>
          <p:spPr bwMode="auto">
            <a:xfrm>
              <a:off x="3744" y="3583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30" name="Text Box 47"/>
            <p:cNvSpPr txBox="1">
              <a:spLocks noChangeArrowheads="1"/>
            </p:cNvSpPr>
            <p:nvPr/>
          </p:nvSpPr>
          <p:spPr bwMode="auto">
            <a:xfrm>
              <a:off x="3552" y="3727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40331" name="Text Box 48"/>
            <p:cNvSpPr txBox="1">
              <a:spLocks noChangeArrowheads="1"/>
            </p:cNvSpPr>
            <p:nvPr/>
          </p:nvSpPr>
          <p:spPr bwMode="auto">
            <a:xfrm>
              <a:off x="3360" y="3583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40332" name="Text Box 49"/>
            <p:cNvSpPr txBox="1">
              <a:spLocks noChangeArrowheads="1"/>
            </p:cNvSpPr>
            <p:nvPr/>
          </p:nvSpPr>
          <p:spPr bwMode="auto">
            <a:xfrm>
              <a:off x="3168" y="3727"/>
              <a:ext cx="308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36383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5B8C0675-132B-44E2-B28D-C77B42BBF568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51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44387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44388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44406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44407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4408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4409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4410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4411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4438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44390" name="TextBox 1"/>
          <p:cNvSpPr txBox="1">
            <a:spLocks noChangeArrowheads="1"/>
          </p:cNvSpPr>
          <p:nvPr/>
        </p:nvSpPr>
        <p:spPr bwMode="auto">
          <a:xfrm>
            <a:off x="3967763" y="4361475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1" name="TextBox 13"/>
          <p:cNvSpPr txBox="1">
            <a:spLocks noChangeArrowheads="1"/>
          </p:cNvSpPr>
          <p:nvPr/>
        </p:nvSpPr>
        <p:spPr bwMode="auto">
          <a:xfrm>
            <a:off x="5340617" y="4344236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2" name="TextBox 14"/>
          <p:cNvSpPr txBox="1">
            <a:spLocks noChangeArrowheads="1"/>
          </p:cNvSpPr>
          <p:nvPr/>
        </p:nvSpPr>
        <p:spPr bwMode="auto">
          <a:xfrm>
            <a:off x="6122643" y="2161148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3" name="TextBox 15"/>
          <p:cNvSpPr txBox="1">
            <a:spLocks noChangeArrowheads="1"/>
          </p:cNvSpPr>
          <p:nvPr/>
        </p:nvSpPr>
        <p:spPr bwMode="auto">
          <a:xfrm>
            <a:off x="7011236" y="2161148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4" name="TextBox 16"/>
          <p:cNvSpPr txBox="1">
            <a:spLocks noChangeArrowheads="1"/>
          </p:cNvSpPr>
          <p:nvPr/>
        </p:nvSpPr>
        <p:spPr bwMode="auto">
          <a:xfrm>
            <a:off x="6133612" y="23586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5" name="TextBox 17"/>
          <p:cNvSpPr txBox="1">
            <a:spLocks noChangeArrowheads="1"/>
          </p:cNvSpPr>
          <p:nvPr/>
        </p:nvSpPr>
        <p:spPr bwMode="auto">
          <a:xfrm>
            <a:off x="7022207" y="2358613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6" name="TextBox 18"/>
          <p:cNvSpPr txBox="1">
            <a:spLocks noChangeArrowheads="1"/>
          </p:cNvSpPr>
          <p:nvPr/>
        </p:nvSpPr>
        <p:spPr bwMode="auto">
          <a:xfrm>
            <a:off x="6130478" y="2759812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7" name="TextBox 19"/>
          <p:cNvSpPr txBox="1">
            <a:spLocks noChangeArrowheads="1"/>
          </p:cNvSpPr>
          <p:nvPr/>
        </p:nvSpPr>
        <p:spPr bwMode="auto">
          <a:xfrm>
            <a:off x="7017505" y="2759812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8" name="TextBox 20"/>
          <p:cNvSpPr txBox="1">
            <a:spLocks noChangeArrowheads="1"/>
          </p:cNvSpPr>
          <p:nvPr/>
        </p:nvSpPr>
        <p:spPr bwMode="auto">
          <a:xfrm>
            <a:off x="6138315" y="2552944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399" name="TextBox 21"/>
          <p:cNvSpPr txBox="1">
            <a:spLocks noChangeArrowheads="1"/>
          </p:cNvSpPr>
          <p:nvPr/>
        </p:nvSpPr>
        <p:spPr bwMode="auto">
          <a:xfrm>
            <a:off x="7026908" y="2552944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0" name="TextBox 22"/>
          <p:cNvSpPr txBox="1">
            <a:spLocks noChangeArrowheads="1"/>
          </p:cNvSpPr>
          <p:nvPr/>
        </p:nvSpPr>
        <p:spPr bwMode="auto">
          <a:xfrm>
            <a:off x="6139881" y="2966681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1" name="TextBox 23"/>
          <p:cNvSpPr txBox="1">
            <a:spLocks noChangeArrowheads="1"/>
          </p:cNvSpPr>
          <p:nvPr/>
        </p:nvSpPr>
        <p:spPr bwMode="auto">
          <a:xfrm>
            <a:off x="7026908" y="2966681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2" name="TextBox 24"/>
          <p:cNvSpPr txBox="1">
            <a:spLocks noChangeArrowheads="1"/>
          </p:cNvSpPr>
          <p:nvPr/>
        </p:nvSpPr>
        <p:spPr bwMode="auto">
          <a:xfrm>
            <a:off x="6136747" y="31657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3" name="TextBox 25"/>
          <p:cNvSpPr txBox="1">
            <a:spLocks noChangeArrowheads="1"/>
          </p:cNvSpPr>
          <p:nvPr/>
        </p:nvSpPr>
        <p:spPr bwMode="auto">
          <a:xfrm>
            <a:off x="7023774" y="3165713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4" name="TextBox 26"/>
          <p:cNvSpPr txBox="1">
            <a:spLocks noChangeArrowheads="1"/>
          </p:cNvSpPr>
          <p:nvPr/>
        </p:nvSpPr>
        <p:spPr bwMode="auto">
          <a:xfrm>
            <a:off x="6139881" y="3358477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4405" name="TextBox 27"/>
          <p:cNvSpPr txBox="1">
            <a:spLocks noChangeArrowheads="1"/>
          </p:cNvSpPr>
          <p:nvPr/>
        </p:nvSpPr>
        <p:spPr bwMode="auto">
          <a:xfrm>
            <a:off x="7026908" y="3358477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435516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5FEF1FF4-BDE0-4233-92DC-8FA50BC11F9B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52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46435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46436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46456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46457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6458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6459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6460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6461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4643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46438" name="TextBox 1"/>
          <p:cNvSpPr txBox="1">
            <a:spLocks noChangeArrowheads="1"/>
          </p:cNvSpPr>
          <p:nvPr/>
        </p:nvSpPr>
        <p:spPr bwMode="auto">
          <a:xfrm>
            <a:off x="3967763" y="4361475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39" name="TextBox 13"/>
          <p:cNvSpPr txBox="1">
            <a:spLocks noChangeArrowheads="1"/>
          </p:cNvSpPr>
          <p:nvPr/>
        </p:nvSpPr>
        <p:spPr bwMode="auto">
          <a:xfrm>
            <a:off x="5340617" y="4344236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0" name="TextBox 14"/>
          <p:cNvSpPr txBox="1">
            <a:spLocks noChangeArrowheads="1"/>
          </p:cNvSpPr>
          <p:nvPr/>
        </p:nvSpPr>
        <p:spPr bwMode="auto">
          <a:xfrm>
            <a:off x="6122643" y="2161148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1" name="TextBox 15"/>
          <p:cNvSpPr txBox="1">
            <a:spLocks noChangeArrowheads="1"/>
          </p:cNvSpPr>
          <p:nvPr/>
        </p:nvSpPr>
        <p:spPr bwMode="auto">
          <a:xfrm>
            <a:off x="7011236" y="2161148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2" name="TextBox 16"/>
          <p:cNvSpPr txBox="1">
            <a:spLocks noChangeArrowheads="1"/>
          </p:cNvSpPr>
          <p:nvPr/>
        </p:nvSpPr>
        <p:spPr bwMode="auto">
          <a:xfrm>
            <a:off x="6133612" y="23586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3" name="TextBox 17"/>
          <p:cNvSpPr txBox="1">
            <a:spLocks noChangeArrowheads="1"/>
          </p:cNvSpPr>
          <p:nvPr/>
        </p:nvSpPr>
        <p:spPr bwMode="auto">
          <a:xfrm>
            <a:off x="7022207" y="2358613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4" name="TextBox 18"/>
          <p:cNvSpPr txBox="1">
            <a:spLocks noChangeArrowheads="1"/>
          </p:cNvSpPr>
          <p:nvPr/>
        </p:nvSpPr>
        <p:spPr bwMode="auto">
          <a:xfrm>
            <a:off x="6130478" y="2759812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5" name="TextBox 19"/>
          <p:cNvSpPr txBox="1">
            <a:spLocks noChangeArrowheads="1"/>
          </p:cNvSpPr>
          <p:nvPr/>
        </p:nvSpPr>
        <p:spPr bwMode="auto">
          <a:xfrm>
            <a:off x="7017505" y="2759812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6" name="TextBox 20"/>
          <p:cNvSpPr txBox="1">
            <a:spLocks noChangeArrowheads="1"/>
          </p:cNvSpPr>
          <p:nvPr/>
        </p:nvSpPr>
        <p:spPr bwMode="auto">
          <a:xfrm>
            <a:off x="6138315" y="2552944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7" name="TextBox 21"/>
          <p:cNvSpPr txBox="1">
            <a:spLocks noChangeArrowheads="1"/>
          </p:cNvSpPr>
          <p:nvPr/>
        </p:nvSpPr>
        <p:spPr bwMode="auto">
          <a:xfrm>
            <a:off x="7026908" y="2552944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8" name="TextBox 22"/>
          <p:cNvSpPr txBox="1">
            <a:spLocks noChangeArrowheads="1"/>
          </p:cNvSpPr>
          <p:nvPr/>
        </p:nvSpPr>
        <p:spPr bwMode="auto">
          <a:xfrm>
            <a:off x="6139881" y="2966681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49" name="TextBox 23"/>
          <p:cNvSpPr txBox="1">
            <a:spLocks noChangeArrowheads="1"/>
          </p:cNvSpPr>
          <p:nvPr/>
        </p:nvSpPr>
        <p:spPr bwMode="auto">
          <a:xfrm>
            <a:off x="7026908" y="2966681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50" name="TextBox 24"/>
          <p:cNvSpPr txBox="1">
            <a:spLocks noChangeArrowheads="1"/>
          </p:cNvSpPr>
          <p:nvPr/>
        </p:nvSpPr>
        <p:spPr bwMode="auto">
          <a:xfrm>
            <a:off x="6136747" y="31657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51" name="TextBox 25"/>
          <p:cNvSpPr txBox="1">
            <a:spLocks noChangeArrowheads="1"/>
          </p:cNvSpPr>
          <p:nvPr/>
        </p:nvSpPr>
        <p:spPr bwMode="auto">
          <a:xfrm>
            <a:off x="7023774" y="3165713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52" name="TextBox 26"/>
          <p:cNvSpPr txBox="1">
            <a:spLocks noChangeArrowheads="1"/>
          </p:cNvSpPr>
          <p:nvPr/>
        </p:nvSpPr>
        <p:spPr bwMode="auto">
          <a:xfrm>
            <a:off x="6139881" y="3358477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53" name="TextBox 27"/>
          <p:cNvSpPr txBox="1">
            <a:spLocks noChangeArrowheads="1"/>
          </p:cNvSpPr>
          <p:nvPr/>
        </p:nvSpPr>
        <p:spPr bwMode="auto">
          <a:xfrm>
            <a:off x="7026908" y="3358477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6454" name="타원 2"/>
          <p:cNvSpPr>
            <a:spLocks noChangeArrowheads="1"/>
          </p:cNvSpPr>
          <p:nvPr/>
        </p:nvSpPr>
        <p:spPr bwMode="auto">
          <a:xfrm>
            <a:off x="3663730" y="4605956"/>
            <a:ext cx="304034" cy="332243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6455" name="타원 29"/>
          <p:cNvSpPr>
            <a:spLocks noChangeArrowheads="1"/>
          </p:cNvSpPr>
          <p:nvPr/>
        </p:nvSpPr>
        <p:spPr bwMode="auto">
          <a:xfrm>
            <a:off x="4553891" y="2407196"/>
            <a:ext cx="304034" cy="332243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829161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42F48138-BA39-4C9A-A118-7228DE642BCE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53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48483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48484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48504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48505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506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507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508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8509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4848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48486" name="TextBox 1"/>
          <p:cNvSpPr txBox="1">
            <a:spLocks noChangeArrowheads="1"/>
          </p:cNvSpPr>
          <p:nvPr/>
        </p:nvSpPr>
        <p:spPr bwMode="auto">
          <a:xfrm>
            <a:off x="3967763" y="4361475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87" name="TextBox 13"/>
          <p:cNvSpPr txBox="1">
            <a:spLocks noChangeArrowheads="1"/>
          </p:cNvSpPr>
          <p:nvPr/>
        </p:nvSpPr>
        <p:spPr bwMode="auto">
          <a:xfrm>
            <a:off x="5340617" y="4344236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88" name="TextBox 14"/>
          <p:cNvSpPr txBox="1">
            <a:spLocks noChangeArrowheads="1"/>
          </p:cNvSpPr>
          <p:nvPr/>
        </p:nvSpPr>
        <p:spPr bwMode="auto">
          <a:xfrm>
            <a:off x="6122643" y="2161148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89" name="TextBox 15"/>
          <p:cNvSpPr txBox="1">
            <a:spLocks noChangeArrowheads="1"/>
          </p:cNvSpPr>
          <p:nvPr/>
        </p:nvSpPr>
        <p:spPr bwMode="auto">
          <a:xfrm>
            <a:off x="7011236" y="2161148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0" name="TextBox 16"/>
          <p:cNvSpPr txBox="1">
            <a:spLocks noChangeArrowheads="1"/>
          </p:cNvSpPr>
          <p:nvPr/>
        </p:nvSpPr>
        <p:spPr bwMode="auto">
          <a:xfrm>
            <a:off x="6133612" y="23586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1" name="TextBox 17"/>
          <p:cNvSpPr txBox="1">
            <a:spLocks noChangeArrowheads="1"/>
          </p:cNvSpPr>
          <p:nvPr/>
        </p:nvSpPr>
        <p:spPr bwMode="auto">
          <a:xfrm>
            <a:off x="7022207" y="2358613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2" name="TextBox 18"/>
          <p:cNvSpPr txBox="1">
            <a:spLocks noChangeArrowheads="1"/>
          </p:cNvSpPr>
          <p:nvPr/>
        </p:nvSpPr>
        <p:spPr bwMode="auto">
          <a:xfrm>
            <a:off x="6130478" y="2759812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3" name="TextBox 19"/>
          <p:cNvSpPr txBox="1">
            <a:spLocks noChangeArrowheads="1"/>
          </p:cNvSpPr>
          <p:nvPr/>
        </p:nvSpPr>
        <p:spPr bwMode="auto">
          <a:xfrm>
            <a:off x="7017505" y="2759812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4" name="TextBox 20"/>
          <p:cNvSpPr txBox="1">
            <a:spLocks noChangeArrowheads="1"/>
          </p:cNvSpPr>
          <p:nvPr/>
        </p:nvSpPr>
        <p:spPr bwMode="auto">
          <a:xfrm>
            <a:off x="6138315" y="2552944"/>
            <a:ext cx="333810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5" name="TextBox 21"/>
          <p:cNvSpPr txBox="1">
            <a:spLocks noChangeArrowheads="1"/>
          </p:cNvSpPr>
          <p:nvPr/>
        </p:nvSpPr>
        <p:spPr bwMode="auto">
          <a:xfrm>
            <a:off x="7026908" y="2552944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B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6" name="TextBox 22"/>
          <p:cNvSpPr txBox="1">
            <a:spLocks noChangeArrowheads="1"/>
          </p:cNvSpPr>
          <p:nvPr/>
        </p:nvSpPr>
        <p:spPr bwMode="auto">
          <a:xfrm>
            <a:off x="6139881" y="2966681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7" name="TextBox 23"/>
          <p:cNvSpPr txBox="1">
            <a:spLocks noChangeArrowheads="1"/>
          </p:cNvSpPr>
          <p:nvPr/>
        </p:nvSpPr>
        <p:spPr bwMode="auto">
          <a:xfrm>
            <a:off x="7026908" y="2966681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8" name="TextBox 24"/>
          <p:cNvSpPr txBox="1">
            <a:spLocks noChangeArrowheads="1"/>
          </p:cNvSpPr>
          <p:nvPr/>
        </p:nvSpPr>
        <p:spPr bwMode="auto">
          <a:xfrm>
            <a:off x="6136747" y="3165713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499" name="TextBox 25"/>
          <p:cNvSpPr txBox="1">
            <a:spLocks noChangeArrowheads="1"/>
          </p:cNvSpPr>
          <p:nvPr/>
        </p:nvSpPr>
        <p:spPr bwMode="auto">
          <a:xfrm>
            <a:off x="7023774" y="3165713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500" name="TextBox 26"/>
          <p:cNvSpPr txBox="1">
            <a:spLocks noChangeArrowheads="1"/>
          </p:cNvSpPr>
          <p:nvPr/>
        </p:nvSpPr>
        <p:spPr bwMode="auto">
          <a:xfrm>
            <a:off x="6139881" y="3358477"/>
            <a:ext cx="33381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501" name="TextBox 27"/>
          <p:cNvSpPr txBox="1">
            <a:spLocks noChangeArrowheads="1"/>
          </p:cNvSpPr>
          <p:nvPr/>
        </p:nvSpPr>
        <p:spPr bwMode="auto">
          <a:xfrm>
            <a:off x="7026908" y="3358477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A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48502" name="타원 2"/>
          <p:cNvSpPr>
            <a:spLocks noChangeArrowheads="1"/>
          </p:cNvSpPr>
          <p:nvPr/>
        </p:nvSpPr>
        <p:spPr bwMode="auto">
          <a:xfrm>
            <a:off x="3967763" y="4605956"/>
            <a:ext cx="302467" cy="332243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48503" name="타원 29"/>
          <p:cNvSpPr>
            <a:spLocks noChangeArrowheads="1"/>
          </p:cNvSpPr>
          <p:nvPr/>
        </p:nvSpPr>
        <p:spPr bwMode="auto">
          <a:xfrm>
            <a:off x="4538219" y="2584288"/>
            <a:ext cx="302467" cy="332243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4393324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CF10C478-821A-4716-B3F9-4CCDAC1672CB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54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50532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50553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50554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555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556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557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558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5053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50534" name="아래쪽 화살표 1"/>
          <p:cNvSpPr>
            <a:spLocks noChangeArrowheads="1"/>
          </p:cNvSpPr>
          <p:nvPr/>
        </p:nvSpPr>
        <p:spPr bwMode="auto">
          <a:xfrm rot="1111997">
            <a:off x="3884704" y="4933498"/>
            <a:ext cx="172390" cy="197465"/>
          </a:xfrm>
          <a:prstGeom prst="downArrow">
            <a:avLst>
              <a:gd name="adj1" fmla="val 50000"/>
              <a:gd name="adj2" fmla="val 50114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0535" name="아래쪽 화살표 13"/>
          <p:cNvSpPr>
            <a:spLocks noChangeArrowheads="1"/>
          </p:cNvSpPr>
          <p:nvPr/>
        </p:nvSpPr>
        <p:spPr bwMode="auto">
          <a:xfrm rot="-4465988">
            <a:off x="4417545" y="4762674"/>
            <a:ext cx="172390" cy="539112"/>
          </a:xfrm>
          <a:prstGeom prst="downArrow">
            <a:avLst>
              <a:gd name="adj1" fmla="val 50000"/>
              <a:gd name="adj2" fmla="val 4987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0536" name="TextBox 14"/>
          <p:cNvSpPr txBox="1">
            <a:spLocks noChangeArrowheads="1"/>
          </p:cNvSpPr>
          <p:nvPr/>
        </p:nvSpPr>
        <p:spPr bwMode="auto">
          <a:xfrm>
            <a:off x="3549326" y="4809690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37" name="TextBox 15"/>
          <p:cNvSpPr txBox="1">
            <a:spLocks noChangeArrowheads="1"/>
          </p:cNvSpPr>
          <p:nvPr/>
        </p:nvSpPr>
        <p:spPr bwMode="auto">
          <a:xfrm>
            <a:off x="4854790" y="4792450"/>
            <a:ext cx="35575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38" name="TextBox 16"/>
          <p:cNvSpPr txBox="1">
            <a:spLocks noChangeArrowheads="1"/>
          </p:cNvSpPr>
          <p:nvPr/>
        </p:nvSpPr>
        <p:spPr bwMode="auto">
          <a:xfrm>
            <a:off x="5755921" y="4801854"/>
            <a:ext cx="324407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39" name="TextBox 17"/>
          <p:cNvSpPr txBox="1">
            <a:spLocks noChangeArrowheads="1"/>
          </p:cNvSpPr>
          <p:nvPr/>
        </p:nvSpPr>
        <p:spPr bwMode="auto">
          <a:xfrm>
            <a:off x="6122642" y="2349211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0" name="TextBox 18"/>
          <p:cNvSpPr txBox="1">
            <a:spLocks noChangeArrowheads="1"/>
          </p:cNvSpPr>
          <p:nvPr/>
        </p:nvSpPr>
        <p:spPr bwMode="auto">
          <a:xfrm>
            <a:off x="6127344" y="2562348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1" name="TextBox 19"/>
          <p:cNvSpPr txBox="1">
            <a:spLocks noChangeArrowheads="1"/>
          </p:cNvSpPr>
          <p:nvPr/>
        </p:nvSpPr>
        <p:spPr bwMode="auto">
          <a:xfrm>
            <a:off x="6127344" y="2767648"/>
            <a:ext cx="319706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2" name="TextBox 20"/>
          <p:cNvSpPr txBox="1">
            <a:spLocks noChangeArrowheads="1"/>
          </p:cNvSpPr>
          <p:nvPr/>
        </p:nvSpPr>
        <p:spPr bwMode="auto">
          <a:xfrm>
            <a:off x="6127344" y="2972950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3" name="TextBox 21"/>
          <p:cNvSpPr txBox="1">
            <a:spLocks noChangeArrowheads="1"/>
          </p:cNvSpPr>
          <p:nvPr/>
        </p:nvSpPr>
        <p:spPr bwMode="auto">
          <a:xfrm>
            <a:off x="6127344" y="3179818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4" name="TextBox 22"/>
          <p:cNvSpPr txBox="1">
            <a:spLocks noChangeArrowheads="1"/>
          </p:cNvSpPr>
          <p:nvPr/>
        </p:nvSpPr>
        <p:spPr bwMode="auto">
          <a:xfrm>
            <a:off x="6127344" y="3385119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5" name="TextBox 23"/>
          <p:cNvSpPr txBox="1">
            <a:spLocks noChangeArrowheads="1"/>
          </p:cNvSpPr>
          <p:nvPr/>
        </p:nvSpPr>
        <p:spPr bwMode="auto">
          <a:xfrm>
            <a:off x="7019072" y="2957278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6" name="TextBox 24"/>
          <p:cNvSpPr txBox="1">
            <a:spLocks noChangeArrowheads="1"/>
          </p:cNvSpPr>
          <p:nvPr/>
        </p:nvSpPr>
        <p:spPr bwMode="auto">
          <a:xfrm>
            <a:off x="7019072" y="3162578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7" name="TextBox 25"/>
          <p:cNvSpPr txBox="1">
            <a:spLocks noChangeArrowheads="1"/>
          </p:cNvSpPr>
          <p:nvPr/>
        </p:nvSpPr>
        <p:spPr bwMode="auto">
          <a:xfrm>
            <a:off x="7019072" y="3367881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8" name="TextBox 26"/>
          <p:cNvSpPr txBox="1">
            <a:spLocks noChangeArrowheads="1"/>
          </p:cNvSpPr>
          <p:nvPr/>
        </p:nvSpPr>
        <p:spPr bwMode="auto">
          <a:xfrm>
            <a:off x="7019072" y="2761379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49" name="TextBox 27"/>
          <p:cNvSpPr txBox="1">
            <a:spLocks noChangeArrowheads="1"/>
          </p:cNvSpPr>
          <p:nvPr/>
        </p:nvSpPr>
        <p:spPr bwMode="auto">
          <a:xfrm>
            <a:off x="6117941" y="2136073"/>
            <a:ext cx="338512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50" name="TextBox 28"/>
          <p:cNvSpPr txBox="1">
            <a:spLocks noChangeArrowheads="1"/>
          </p:cNvSpPr>
          <p:nvPr/>
        </p:nvSpPr>
        <p:spPr bwMode="auto">
          <a:xfrm>
            <a:off x="7012803" y="2156446"/>
            <a:ext cx="338512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51" name="TextBox 29"/>
          <p:cNvSpPr txBox="1">
            <a:spLocks noChangeArrowheads="1"/>
          </p:cNvSpPr>
          <p:nvPr/>
        </p:nvSpPr>
        <p:spPr bwMode="auto">
          <a:xfrm>
            <a:off x="7015938" y="2358614"/>
            <a:ext cx="311869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0552" name="TextBox 30"/>
          <p:cNvSpPr txBox="1">
            <a:spLocks noChangeArrowheads="1"/>
          </p:cNvSpPr>
          <p:nvPr/>
        </p:nvSpPr>
        <p:spPr bwMode="auto">
          <a:xfrm>
            <a:off x="7020639" y="2557645"/>
            <a:ext cx="310303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85224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4DA7B230-C2E6-4A78-A653-C7F9C111DF5C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55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52579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52580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52603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52604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605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606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607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2608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52581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52582" name="아래쪽 화살표 1"/>
          <p:cNvSpPr>
            <a:spLocks noChangeArrowheads="1"/>
          </p:cNvSpPr>
          <p:nvPr/>
        </p:nvSpPr>
        <p:spPr bwMode="auto">
          <a:xfrm rot="1111997">
            <a:off x="3884704" y="4933498"/>
            <a:ext cx="172390" cy="197465"/>
          </a:xfrm>
          <a:prstGeom prst="downArrow">
            <a:avLst>
              <a:gd name="adj1" fmla="val 50000"/>
              <a:gd name="adj2" fmla="val 50114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2583" name="아래쪽 화살표 13"/>
          <p:cNvSpPr>
            <a:spLocks noChangeArrowheads="1"/>
          </p:cNvSpPr>
          <p:nvPr/>
        </p:nvSpPr>
        <p:spPr bwMode="auto">
          <a:xfrm rot="-4465988">
            <a:off x="4417545" y="4762674"/>
            <a:ext cx="172390" cy="539112"/>
          </a:xfrm>
          <a:prstGeom prst="downArrow">
            <a:avLst>
              <a:gd name="adj1" fmla="val 50000"/>
              <a:gd name="adj2" fmla="val 49877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2584" name="TextBox 14"/>
          <p:cNvSpPr txBox="1">
            <a:spLocks noChangeArrowheads="1"/>
          </p:cNvSpPr>
          <p:nvPr/>
        </p:nvSpPr>
        <p:spPr bwMode="auto">
          <a:xfrm>
            <a:off x="3549326" y="4809690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85" name="TextBox 15"/>
          <p:cNvSpPr txBox="1">
            <a:spLocks noChangeArrowheads="1"/>
          </p:cNvSpPr>
          <p:nvPr/>
        </p:nvSpPr>
        <p:spPr bwMode="auto">
          <a:xfrm>
            <a:off x="4854790" y="4792450"/>
            <a:ext cx="35575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86" name="TextBox 16"/>
          <p:cNvSpPr txBox="1">
            <a:spLocks noChangeArrowheads="1"/>
          </p:cNvSpPr>
          <p:nvPr/>
        </p:nvSpPr>
        <p:spPr bwMode="auto">
          <a:xfrm>
            <a:off x="5755921" y="4801854"/>
            <a:ext cx="324407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87" name="TextBox 17"/>
          <p:cNvSpPr txBox="1">
            <a:spLocks noChangeArrowheads="1"/>
          </p:cNvSpPr>
          <p:nvPr/>
        </p:nvSpPr>
        <p:spPr bwMode="auto">
          <a:xfrm>
            <a:off x="6122642" y="2349211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88" name="TextBox 18"/>
          <p:cNvSpPr txBox="1">
            <a:spLocks noChangeArrowheads="1"/>
          </p:cNvSpPr>
          <p:nvPr/>
        </p:nvSpPr>
        <p:spPr bwMode="auto">
          <a:xfrm>
            <a:off x="6127344" y="2562348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89" name="TextBox 19"/>
          <p:cNvSpPr txBox="1">
            <a:spLocks noChangeArrowheads="1"/>
          </p:cNvSpPr>
          <p:nvPr/>
        </p:nvSpPr>
        <p:spPr bwMode="auto">
          <a:xfrm>
            <a:off x="6127344" y="2767648"/>
            <a:ext cx="319706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0" name="TextBox 20"/>
          <p:cNvSpPr txBox="1">
            <a:spLocks noChangeArrowheads="1"/>
          </p:cNvSpPr>
          <p:nvPr/>
        </p:nvSpPr>
        <p:spPr bwMode="auto">
          <a:xfrm>
            <a:off x="6127344" y="2972950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1" name="TextBox 21"/>
          <p:cNvSpPr txBox="1">
            <a:spLocks noChangeArrowheads="1"/>
          </p:cNvSpPr>
          <p:nvPr/>
        </p:nvSpPr>
        <p:spPr bwMode="auto">
          <a:xfrm>
            <a:off x="6127344" y="3179818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2" name="TextBox 22"/>
          <p:cNvSpPr txBox="1">
            <a:spLocks noChangeArrowheads="1"/>
          </p:cNvSpPr>
          <p:nvPr/>
        </p:nvSpPr>
        <p:spPr bwMode="auto">
          <a:xfrm>
            <a:off x="6127344" y="3385119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3" name="TextBox 23"/>
          <p:cNvSpPr txBox="1">
            <a:spLocks noChangeArrowheads="1"/>
          </p:cNvSpPr>
          <p:nvPr/>
        </p:nvSpPr>
        <p:spPr bwMode="auto">
          <a:xfrm>
            <a:off x="7019072" y="2957278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4" name="TextBox 24"/>
          <p:cNvSpPr txBox="1">
            <a:spLocks noChangeArrowheads="1"/>
          </p:cNvSpPr>
          <p:nvPr/>
        </p:nvSpPr>
        <p:spPr bwMode="auto">
          <a:xfrm>
            <a:off x="7019072" y="3162578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5" name="TextBox 25"/>
          <p:cNvSpPr txBox="1">
            <a:spLocks noChangeArrowheads="1"/>
          </p:cNvSpPr>
          <p:nvPr/>
        </p:nvSpPr>
        <p:spPr bwMode="auto">
          <a:xfrm>
            <a:off x="7019072" y="3367881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6" name="TextBox 26"/>
          <p:cNvSpPr txBox="1">
            <a:spLocks noChangeArrowheads="1"/>
          </p:cNvSpPr>
          <p:nvPr/>
        </p:nvSpPr>
        <p:spPr bwMode="auto">
          <a:xfrm>
            <a:off x="7019072" y="2761379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7" name="TextBox 27"/>
          <p:cNvSpPr txBox="1">
            <a:spLocks noChangeArrowheads="1"/>
          </p:cNvSpPr>
          <p:nvPr/>
        </p:nvSpPr>
        <p:spPr bwMode="auto">
          <a:xfrm>
            <a:off x="6117941" y="2136073"/>
            <a:ext cx="338512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8" name="TextBox 28"/>
          <p:cNvSpPr txBox="1">
            <a:spLocks noChangeArrowheads="1"/>
          </p:cNvSpPr>
          <p:nvPr/>
        </p:nvSpPr>
        <p:spPr bwMode="auto">
          <a:xfrm>
            <a:off x="7012803" y="2156446"/>
            <a:ext cx="338512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599" name="TextBox 29"/>
          <p:cNvSpPr txBox="1">
            <a:spLocks noChangeArrowheads="1"/>
          </p:cNvSpPr>
          <p:nvPr/>
        </p:nvSpPr>
        <p:spPr bwMode="auto">
          <a:xfrm>
            <a:off x="7015938" y="2358614"/>
            <a:ext cx="311869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600" name="TextBox 30"/>
          <p:cNvSpPr txBox="1">
            <a:spLocks noChangeArrowheads="1"/>
          </p:cNvSpPr>
          <p:nvPr/>
        </p:nvSpPr>
        <p:spPr bwMode="auto">
          <a:xfrm>
            <a:off x="7020639" y="2557645"/>
            <a:ext cx="310303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2601" name="타원 31"/>
          <p:cNvSpPr>
            <a:spLocks noChangeArrowheads="1"/>
          </p:cNvSpPr>
          <p:nvPr/>
        </p:nvSpPr>
        <p:spPr bwMode="auto">
          <a:xfrm>
            <a:off x="3369099" y="5085515"/>
            <a:ext cx="304034" cy="332243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2602" name="타원 32"/>
          <p:cNvSpPr>
            <a:spLocks noChangeArrowheads="1"/>
          </p:cNvSpPr>
          <p:nvPr/>
        </p:nvSpPr>
        <p:spPr bwMode="auto">
          <a:xfrm>
            <a:off x="4541353" y="2173686"/>
            <a:ext cx="304034" cy="330675"/>
          </a:xfrm>
          <a:prstGeom prst="ellipse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052020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바닥글 개체 틀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69445844-4466-4C92-A917-CB29C18E7827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56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sp>
        <p:nvSpPr>
          <p:cNvPr id="154627" name="Rectangle 2"/>
          <p:cNvSpPr>
            <a:spLocks noChangeArrowheads="1"/>
          </p:cNvSpPr>
          <p:nvPr/>
        </p:nvSpPr>
        <p:spPr bwMode="auto">
          <a:xfrm>
            <a:off x="3268799" y="4087218"/>
            <a:ext cx="5529027" cy="2131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S4 S5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S1 S2 S3 S5 )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S3 S5 )   ( S1 S2 )   ( S4 S6 )</a:t>
            </a:r>
          </a:p>
          <a:p>
            <a:pPr eaLnBrk="0" fontAlgn="base" latinLnBrk="0" hangingPunct="0">
              <a:lnSpc>
                <a:spcPts val="2962"/>
              </a:lnSpc>
              <a:spcBef>
                <a:spcPts val="592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( S4 S6 )</a:t>
            </a:r>
          </a:p>
        </p:txBody>
      </p:sp>
      <p:grpSp>
        <p:nvGrpSpPr>
          <p:cNvPr id="154628" name="Group 3"/>
          <p:cNvGrpSpPr>
            <a:grpSpLocks/>
          </p:cNvGrpSpPr>
          <p:nvPr/>
        </p:nvGrpSpPr>
        <p:grpSpPr bwMode="auto">
          <a:xfrm>
            <a:off x="3099543" y="1654947"/>
            <a:ext cx="6262470" cy="2131371"/>
            <a:chOff x="1516" y="728"/>
            <a:chExt cx="3996" cy="1360"/>
          </a:xfrm>
        </p:grpSpPr>
        <p:sp>
          <p:nvSpPr>
            <p:cNvPr id="154650" name="Rectangle 4"/>
            <p:cNvSpPr>
              <a:spLocks noChangeArrowheads="1"/>
            </p:cNvSpPr>
            <p:nvPr/>
          </p:nvSpPr>
          <p:spPr bwMode="auto">
            <a:xfrm>
              <a:off x="1592" y="728"/>
              <a:ext cx="3920" cy="1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	S2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	S1	S3	S4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	S2	S5	S6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00	S3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01	S4	S0	S0	1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10	S5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11	S6	S0	S0	1	0</a:t>
              </a:r>
            </a:p>
          </p:txBody>
        </p:sp>
        <p:sp>
          <p:nvSpPr>
            <p:cNvPr id="154651" name="Line 5"/>
            <p:cNvSpPr>
              <a:spLocks noChangeShapeType="1"/>
            </p:cNvSpPr>
            <p:nvPr/>
          </p:nvSpPr>
          <p:spPr bwMode="auto">
            <a:xfrm>
              <a:off x="1524" y="106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652" name="Line 6"/>
            <p:cNvSpPr>
              <a:spLocks noChangeShapeType="1"/>
            </p:cNvSpPr>
            <p:nvPr/>
          </p:nvSpPr>
          <p:spPr bwMode="auto">
            <a:xfrm>
              <a:off x="4336" y="740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653" name="Line 7"/>
            <p:cNvSpPr>
              <a:spLocks noChangeShapeType="1"/>
            </p:cNvSpPr>
            <p:nvPr/>
          </p:nvSpPr>
          <p:spPr bwMode="auto">
            <a:xfrm>
              <a:off x="3288" y="732"/>
              <a:ext cx="0" cy="13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654" name="Line 8"/>
            <p:cNvSpPr>
              <a:spLocks noChangeShapeType="1"/>
            </p:cNvSpPr>
            <p:nvPr/>
          </p:nvSpPr>
          <p:spPr bwMode="auto">
            <a:xfrm>
              <a:off x="2344" y="740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4655" name="Rectangle 9"/>
            <p:cNvSpPr>
              <a:spLocks noChangeArrowheads="1"/>
            </p:cNvSpPr>
            <p:nvPr/>
          </p:nvSpPr>
          <p:spPr bwMode="auto">
            <a:xfrm>
              <a:off x="1516" y="740"/>
              <a:ext cx="3928" cy="132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54629" name="Rectangle 10"/>
          <p:cNvSpPr>
            <a:spLocks noChangeArrowheads="1"/>
          </p:cNvSpPr>
          <p:nvPr/>
        </p:nvSpPr>
        <p:spPr bwMode="auto">
          <a:xfrm>
            <a:off x="7236910" y="4363042"/>
            <a:ext cx="2407196" cy="1178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806" tIns="26643" rIns="18806" bIns="26643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lnSpc>
                <a:spcPts val="158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S1 is equivalent to S2</a:t>
            </a:r>
          </a:p>
          <a:p>
            <a:pPr eaLnBrk="0" fontAlgn="base" latinLnBrk="0" hangingPunct="0">
              <a:lnSpc>
                <a:spcPts val="1580"/>
              </a:lnSpc>
              <a:spcBef>
                <a:spcPts val="1777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S3 is equivalent to S5</a:t>
            </a:r>
          </a:p>
          <a:p>
            <a:pPr eaLnBrk="0" fontAlgn="base" latinLnBrk="0" hangingPunct="0">
              <a:lnSpc>
                <a:spcPts val="1580"/>
              </a:lnSpc>
              <a:spcBef>
                <a:spcPts val="1777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S4 is equivalent to S6</a:t>
            </a:r>
          </a:p>
        </p:txBody>
      </p:sp>
      <p:sp>
        <p:nvSpPr>
          <p:cNvPr id="154630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Method of Successive Partitions</a:t>
            </a:r>
          </a:p>
        </p:txBody>
      </p:sp>
      <p:sp>
        <p:nvSpPr>
          <p:cNvPr id="154631" name="아래쪽 화살표 1"/>
          <p:cNvSpPr>
            <a:spLocks noChangeArrowheads="1"/>
          </p:cNvSpPr>
          <p:nvPr/>
        </p:nvSpPr>
        <p:spPr bwMode="auto">
          <a:xfrm rot="1387643">
            <a:off x="3577535" y="5364474"/>
            <a:ext cx="170823" cy="195898"/>
          </a:xfrm>
          <a:prstGeom prst="downArrow">
            <a:avLst>
              <a:gd name="adj1" fmla="val 50000"/>
              <a:gd name="adj2" fmla="val 50172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4632" name="아래쪽 화살표 13"/>
          <p:cNvSpPr>
            <a:spLocks noChangeArrowheads="1"/>
          </p:cNvSpPr>
          <p:nvPr/>
        </p:nvSpPr>
        <p:spPr bwMode="auto">
          <a:xfrm rot="-4190342">
            <a:off x="4051608" y="5233614"/>
            <a:ext cx="170823" cy="413737"/>
          </a:xfrm>
          <a:prstGeom prst="downArrow">
            <a:avLst>
              <a:gd name="adj1" fmla="val 50000"/>
              <a:gd name="adj2" fmla="val 50380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4633" name="TextBox 14"/>
          <p:cNvSpPr txBox="1">
            <a:spLocks noChangeArrowheads="1"/>
          </p:cNvSpPr>
          <p:nvPr/>
        </p:nvSpPr>
        <p:spPr bwMode="auto">
          <a:xfrm>
            <a:off x="3549326" y="4809690"/>
            <a:ext cx="335378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4" name="TextBox 15"/>
          <p:cNvSpPr txBox="1">
            <a:spLocks noChangeArrowheads="1"/>
          </p:cNvSpPr>
          <p:nvPr/>
        </p:nvSpPr>
        <p:spPr bwMode="auto">
          <a:xfrm>
            <a:off x="4854790" y="4792450"/>
            <a:ext cx="355751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5" name="TextBox 16"/>
          <p:cNvSpPr txBox="1">
            <a:spLocks noChangeArrowheads="1"/>
          </p:cNvSpPr>
          <p:nvPr/>
        </p:nvSpPr>
        <p:spPr bwMode="auto">
          <a:xfrm>
            <a:off x="5755921" y="4801854"/>
            <a:ext cx="324407" cy="394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6" name="TextBox 17"/>
          <p:cNvSpPr txBox="1">
            <a:spLocks noChangeArrowheads="1"/>
          </p:cNvSpPr>
          <p:nvPr/>
        </p:nvSpPr>
        <p:spPr bwMode="auto">
          <a:xfrm>
            <a:off x="6122642" y="2349211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7" name="TextBox 18"/>
          <p:cNvSpPr txBox="1">
            <a:spLocks noChangeArrowheads="1"/>
          </p:cNvSpPr>
          <p:nvPr/>
        </p:nvSpPr>
        <p:spPr bwMode="auto">
          <a:xfrm>
            <a:off x="6127344" y="2562348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8" name="TextBox 19"/>
          <p:cNvSpPr txBox="1">
            <a:spLocks noChangeArrowheads="1"/>
          </p:cNvSpPr>
          <p:nvPr/>
        </p:nvSpPr>
        <p:spPr bwMode="auto">
          <a:xfrm>
            <a:off x="6127344" y="2767648"/>
            <a:ext cx="319706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39" name="TextBox 20"/>
          <p:cNvSpPr txBox="1">
            <a:spLocks noChangeArrowheads="1"/>
          </p:cNvSpPr>
          <p:nvPr/>
        </p:nvSpPr>
        <p:spPr bwMode="auto">
          <a:xfrm>
            <a:off x="6127344" y="2972950"/>
            <a:ext cx="319706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0" name="TextBox 21"/>
          <p:cNvSpPr txBox="1">
            <a:spLocks noChangeArrowheads="1"/>
          </p:cNvSpPr>
          <p:nvPr/>
        </p:nvSpPr>
        <p:spPr bwMode="auto">
          <a:xfrm>
            <a:off x="6127344" y="3179818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1" name="TextBox 22"/>
          <p:cNvSpPr txBox="1">
            <a:spLocks noChangeArrowheads="1"/>
          </p:cNvSpPr>
          <p:nvPr/>
        </p:nvSpPr>
        <p:spPr bwMode="auto">
          <a:xfrm>
            <a:off x="6127344" y="3385119"/>
            <a:ext cx="319706" cy="36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2" name="TextBox 23"/>
          <p:cNvSpPr txBox="1">
            <a:spLocks noChangeArrowheads="1"/>
          </p:cNvSpPr>
          <p:nvPr/>
        </p:nvSpPr>
        <p:spPr bwMode="auto">
          <a:xfrm>
            <a:off x="7019072" y="2957278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3" name="TextBox 24"/>
          <p:cNvSpPr txBox="1">
            <a:spLocks noChangeArrowheads="1"/>
          </p:cNvSpPr>
          <p:nvPr/>
        </p:nvSpPr>
        <p:spPr bwMode="auto">
          <a:xfrm>
            <a:off x="7019072" y="3162578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4" name="TextBox 25"/>
          <p:cNvSpPr txBox="1">
            <a:spLocks noChangeArrowheads="1"/>
          </p:cNvSpPr>
          <p:nvPr/>
        </p:nvSpPr>
        <p:spPr bwMode="auto">
          <a:xfrm>
            <a:off x="7019072" y="3367881"/>
            <a:ext cx="318138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5" name="TextBox 26"/>
          <p:cNvSpPr txBox="1">
            <a:spLocks noChangeArrowheads="1"/>
          </p:cNvSpPr>
          <p:nvPr/>
        </p:nvSpPr>
        <p:spPr bwMode="auto">
          <a:xfrm>
            <a:off x="7019072" y="2761379"/>
            <a:ext cx="318138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C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6" name="TextBox 27"/>
          <p:cNvSpPr txBox="1">
            <a:spLocks noChangeArrowheads="1"/>
          </p:cNvSpPr>
          <p:nvPr/>
        </p:nvSpPr>
        <p:spPr bwMode="auto">
          <a:xfrm>
            <a:off x="6117941" y="2136073"/>
            <a:ext cx="338512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7" name="TextBox 28"/>
          <p:cNvSpPr txBox="1">
            <a:spLocks noChangeArrowheads="1"/>
          </p:cNvSpPr>
          <p:nvPr/>
        </p:nvSpPr>
        <p:spPr bwMode="auto">
          <a:xfrm>
            <a:off x="7012803" y="2156446"/>
            <a:ext cx="338512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D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8" name="TextBox 29"/>
          <p:cNvSpPr txBox="1">
            <a:spLocks noChangeArrowheads="1"/>
          </p:cNvSpPr>
          <p:nvPr/>
        </p:nvSpPr>
        <p:spPr bwMode="auto">
          <a:xfrm>
            <a:off x="7015938" y="2358614"/>
            <a:ext cx="311869" cy="36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  <p:sp>
        <p:nvSpPr>
          <p:cNvPr id="154649" name="TextBox 30"/>
          <p:cNvSpPr txBox="1">
            <a:spLocks noChangeArrowheads="1"/>
          </p:cNvSpPr>
          <p:nvPr/>
        </p:nvSpPr>
        <p:spPr bwMode="auto">
          <a:xfrm>
            <a:off x="7020639" y="2557645"/>
            <a:ext cx="310303" cy="36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777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E</a:t>
            </a:r>
            <a:endParaRPr lang="ko-KR" altLang="en-US" sz="1777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683267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4C0625E4-8ACA-42F7-ACD7-87286E953F1E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57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grpSp>
        <p:nvGrpSpPr>
          <p:cNvPr id="156675" name="Group 2"/>
          <p:cNvGrpSpPr>
            <a:grpSpLocks/>
          </p:cNvGrpSpPr>
          <p:nvPr/>
        </p:nvGrpSpPr>
        <p:grpSpPr bwMode="auto">
          <a:xfrm>
            <a:off x="4077466" y="2106296"/>
            <a:ext cx="6099483" cy="1548378"/>
            <a:chOff x="1532" y="1124"/>
            <a:chExt cx="3892" cy="988"/>
          </a:xfrm>
        </p:grpSpPr>
        <p:sp>
          <p:nvSpPr>
            <p:cNvPr id="156740" name="Rectangle 3"/>
            <p:cNvSpPr>
              <a:spLocks noChangeArrowheads="1"/>
            </p:cNvSpPr>
            <p:nvPr/>
          </p:nvSpPr>
          <p:spPr bwMode="auto">
            <a:xfrm>
              <a:off x="1552" y="1136"/>
              <a:ext cx="3872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S1'	S1'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 + 1	S1'	S3'	S4'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X0	S3'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X1	S4'	S0	S0	1	0</a:t>
              </a:r>
            </a:p>
          </p:txBody>
        </p:sp>
        <p:sp>
          <p:nvSpPr>
            <p:cNvPr id="156741" name="Line 4"/>
            <p:cNvSpPr>
              <a:spLocks noChangeShapeType="1"/>
            </p:cNvSpPr>
            <p:nvPr/>
          </p:nvSpPr>
          <p:spPr bwMode="auto">
            <a:xfrm>
              <a:off x="1532" y="1448"/>
              <a:ext cx="37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42" name="Line 5"/>
            <p:cNvSpPr>
              <a:spLocks noChangeShapeType="1"/>
            </p:cNvSpPr>
            <p:nvPr/>
          </p:nvSpPr>
          <p:spPr bwMode="auto">
            <a:xfrm>
              <a:off x="4272" y="1124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43" name="Line 6"/>
            <p:cNvSpPr>
              <a:spLocks noChangeShapeType="1"/>
            </p:cNvSpPr>
            <p:nvPr/>
          </p:nvSpPr>
          <p:spPr bwMode="auto">
            <a:xfrm>
              <a:off x="3224" y="1124"/>
              <a:ext cx="0" cy="9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44" name="Line 7"/>
            <p:cNvSpPr>
              <a:spLocks noChangeShapeType="1"/>
            </p:cNvSpPr>
            <p:nvPr/>
          </p:nvSpPr>
          <p:spPr bwMode="auto">
            <a:xfrm>
              <a:off x="2288" y="1132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45" name="Rectangle 8"/>
            <p:cNvSpPr>
              <a:spLocks noChangeArrowheads="1"/>
            </p:cNvSpPr>
            <p:nvPr/>
          </p:nvSpPr>
          <p:spPr bwMode="auto">
            <a:xfrm>
              <a:off x="1532" y="1124"/>
              <a:ext cx="3776" cy="9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5667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Minimized FSM</a:t>
            </a:r>
          </a:p>
        </p:txBody>
      </p:sp>
      <p:sp>
        <p:nvSpPr>
          <p:cNvPr id="156677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State minimized sequence detector for 010 or 110 </a:t>
            </a:r>
          </a:p>
        </p:txBody>
      </p:sp>
      <p:grpSp>
        <p:nvGrpSpPr>
          <p:cNvPr id="156678" name="Group 11"/>
          <p:cNvGrpSpPr>
            <a:grpSpLocks/>
          </p:cNvGrpSpPr>
          <p:nvPr/>
        </p:nvGrpSpPr>
        <p:grpSpPr bwMode="auto">
          <a:xfrm>
            <a:off x="2309683" y="3725198"/>
            <a:ext cx="2993324" cy="2462047"/>
            <a:chOff x="2832" y="2269"/>
            <a:chExt cx="1910" cy="1571"/>
          </a:xfrm>
        </p:grpSpPr>
        <p:sp>
          <p:nvSpPr>
            <p:cNvPr id="156721" name="Oval 12"/>
            <p:cNvSpPr>
              <a:spLocks noChangeArrowheads="1"/>
            </p:cNvSpPr>
            <p:nvPr/>
          </p:nvSpPr>
          <p:spPr bwMode="auto">
            <a:xfrm>
              <a:off x="3840" y="2400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56722" name="Oval 13"/>
            <p:cNvSpPr>
              <a:spLocks noChangeArrowheads="1"/>
            </p:cNvSpPr>
            <p:nvPr/>
          </p:nvSpPr>
          <p:spPr bwMode="auto">
            <a:xfrm>
              <a:off x="3840" y="292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S1’</a:t>
              </a:r>
            </a:p>
          </p:txBody>
        </p:sp>
        <p:sp>
          <p:nvSpPr>
            <p:cNvPr id="156723" name="Oval 14"/>
            <p:cNvSpPr>
              <a:spLocks noChangeArrowheads="1"/>
            </p:cNvSpPr>
            <p:nvPr/>
          </p:nvSpPr>
          <p:spPr bwMode="auto">
            <a:xfrm>
              <a:off x="3456" y="331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S3’</a:t>
              </a:r>
            </a:p>
          </p:txBody>
        </p:sp>
        <p:sp>
          <p:nvSpPr>
            <p:cNvPr id="156724" name="Oval 15"/>
            <p:cNvSpPr>
              <a:spLocks noChangeArrowheads="1"/>
            </p:cNvSpPr>
            <p:nvPr/>
          </p:nvSpPr>
          <p:spPr bwMode="auto">
            <a:xfrm>
              <a:off x="4224" y="3299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S4’</a:t>
              </a:r>
            </a:p>
          </p:txBody>
        </p:sp>
        <p:cxnSp>
          <p:nvCxnSpPr>
            <p:cNvPr id="156725" name="AutoShape 16"/>
            <p:cNvCxnSpPr>
              <a:cxnSpLocks noChangeShapeType="1"/>
              <a:stCxn id="156722" idx="3"/>
              <a:endCxn id="156723" idx="0"/>
            </p:cNvCxnSpPr>
            <p:nvPr/>
          </p:nvCxnSpPr>
          <p:spPr bwMode="auto">
            <a:xfrm flipH="1">
              <a:off x="3576" y="3133"/>
              <a:ext cx="299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726" name="AutoShape 17"/>
            <p:cNvCxnSpPr>
              <a:cxnSpLocks noChangeShapeType="1"/>
              <a:stCxn id="156722" idx="5"/>
              <a:endCxn id="156724" idx="0"/>
            </p:cNvCxnSpPr>
            <p:nvPr/>
          </p:nvCxnSpPr>
          <p:spPr bwMode="auto">
            <a:xfrm>
              <a:off x="4045" y="3133"/>
              <a:ext cx="299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727" name="AutoShape 18"/>
            <p:cNvCxnSpPr>
              <a:cxnSpLocks noChangeShapeType="1"/>
              <a:stCxn id="156721" idx="4"/>
              <a:endCxn id="156722" idx="0"/>
            </p:cNvCxnSpPr>
            <p:nvPr/>
          </p:nvCxnSpPr>
          <p:spPr bwMode="auto">
            <a:xfrm>
              <a:off x="3960" y="2640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728" name="AutoShape 19"/>
            <p:cNvCxnSpPr>
              <a:cxnSpLocks noChangeShapeType="1"/>
              <a:endCxn id="156721" idx="1"/>
            </p:cNvCxnSpPr>
            <p:nvPr/>
          </p:nvCxnSpPr>
          <p:spPr bwMode="auto">
            <a:xfrm>
              <a:off x="3709" y="2269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729" name="AutoShape 20"/>
            <p:cNvCxnSpPr>
              <a:cxnSpLocks noChangeShapeType="1"/>
              <a:stCxn id="156730" idx="1"/>
              <a:endCxn id="156721" idx="2"/>
            </p:cNvCxnSpPr>
            <p:nvPr/>
          </p:nvCxnSpPr>
          <p:spPr bwMode="auto">
            <a:xfrm rot="5400000" flipH="1" flipV="1">
              <a:off x="2682" y="2670"/>
              <a:ext cx="1307" cy="1008"/>
            </a:xfrm>
            <a:prstGeom prst="bentConnector4">
              <a:avLst>
                <a:gd name="adj1" fmla="val 99921"/>
                <a:gd name="adj2" fmla="val 8571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730" name="Line 21"/>
            <p:cNvSpPr>
              <a:spLocks noChangeShapeType="1"/>
            </p:cNvSpPr>
            <p:nvPr/>
          </p:nvSpPr>
          <p:spPr bwMode="auto">
            <a:xfrm flipH="1">
              <a:off x="2832" y="3827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31" name="Text Box 22"/>
            <p:cNvSpPr txBox="1">
              <a:spLocks noChangeArrowheads="1"/>
            </p:cNvSpPr>
            <p:nvPr/>
          </p:nvSpPr>
          <p:spPr bwMode="auto">
            <a:xfrm>
              <a:off x="3936" y="2675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X/0</a:t>
              </a:r>
            </a:p>
          </p:txBody>
        </p:sp>
        <p:sp>
          <p:nvSpPr>
            <p:cNvPr id="156732" name="Text Box 23"/>
            <p:cNvSpPr txBox="1">
              <a:spLocks noChangeArrowheads="1"/>
            </p:cNvSpPr>
            <p:nvPr/>
          </p:nvSpPr>
          <p:spPr bwMode="auto">
            <a:xfrm>
              <a:off x="4128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33" name="Text Box 24"/>
            <p:cNvSpPr txBox="1">
              <a:spLocks noChangeArrowheads="1"/>
            </p:cNvSpPr>
            <p:nvPr/>
          </p:nvSpPr>
          <p:spPr bwMode="auto">
            <a:xfrm>
              <a:off x="441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34" name="Text Box 25"/>
            <p:cNvSpPr txBox="1">
              <a:spLocks noChangeArrowheads="1"/>
            </p:cNvSpPr>
            <p:nvPr/>
          </p:nvSpPr>
          <p:spPr bwMode="auto">
            <a:xfrm>
              <a:off x="393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6735" name="Line 26"/>
            <p:cNvSpPr>
              <a:spLocks noChangeShapeType="1"/>
            </p:cNvSpPr>
            <p:nvPr/>
          </p:nvSpPr>
          <p:spPr bwMode="auto">
            <a:xfrm>
              <a:off x="3576" y="355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36" name="Line 27"/>
            <p:cNvSpPr>
              <a:spLocks noChangeShapeType="1"/>
            </p:cNvSpPr>
            <p:nvPr/>
          </p:nvSpPr>
          <p:spPr bwMode="auto">
            <a:xfrm flipH="1">
              <a:off x="417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37" name="Line 28"/>
            <p:cNvSpPr>
              <a:spLocks noChangeShapeType="1"/>
            </p:cNvSpPr>
            <p:nvPr/>
          </p:nvSpPr>
          <p:spPr bwMode="auto">
            <a:xfrm>
              <a:off x="441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38" name="Text Box 29"/>
            <p:cNvSpPr txBox="1">
              <a:spLocks noChangeArrowheads="1"/>
            </p:cNvSpPr>
            <p:nvPr/>
          </p:nvSpPr>
          <p:spPr bwMode="auto">
            <a:xfrm>
              <a:off x="3504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6739" name="Text Box 30"/>
            <p:cNvSpPr txBox="1">
              <a:spLocks noChangeArrowheads="1"/>
            </p:cNvSpPr>
            <p:nvPr/>
          </p:nvSpPr>
          <p:spPr bwMode="auto">
            <a:xfrm>
              <a:off x="3552" y="3540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X/0</a:t>
              </a:r>
            </a:p>
          </p:txBody>
        </p:sp>
      </p:grpSp>
      <p:grpSp>
        <p:nvGrpSpPr>
          <p:cNvPr id="156679" name="Group 11"/>
          <p:cNvGrpSpPr>
            <a:grpSpLocks/>
          </p:cNvGrpSpPr>
          <p:nvPr/>
        </p:nvGrpSpPr>
        <p:grpSpPr bwMode="auto">
          <a:xfrm>
            <a:off x="6928176" y="3903857"/>
            <a:ext cx="2886754" cy="2236372"/>
            <a:chOff x="2976" y="2557"/>
            <a:chExt cx="1841" cy="1427"/>
          </a:xfrm>
        </p:grpSpPr>
        <p:sp>
          <p:nvSpPr>
            <p:cNvPr id="156683" name="Oval 12"/>
            <p:cNvSpPr>
              <a:spLocks noChangeArrowheads="1"/>
            </p:cNvSpPr>
            <p:nvPr/>
          </p:nvSpPr>
          <p:spPr bwMode="auto">
            <a:xfrm>
              <a:off x="3792" y="268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56684" name="Oval 13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</a:t>
              </a:r>
            </a:p>
          </p:txBody>
        </p:sp>
        <p:sp>
          <p:nvSpPr>
            <p:cNvPr id="156685" name="Oval 14"/>
            <p:cNvSpPr>
              <a:spLocks noChangeArrowheads="1"/>
            </p:cNvSpPr>
            <p:nvPr/>
          </p:nvSpPr>
          <p:spPr bwMode="auto">
            <a:xfrm>
              <a:off x="4176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S2</a:t>
              </a:r>
            </a:p>
          </p:txBody>
        </p:sp>
        <p:sp>
          <p:nvSpPr>
            <p:cNvPr id="156686" name="Oval 15"/>
            <p:cNvSpPr>
              <a:spLocks noChangeArrowheads="1"/>
            </p:cNvSpPr>
            <p:nvPr/>
          </p:nvSpPr>
          <p:spPr bwMode="auto">
            <a:xfrm>
              <a:off x="3408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</a:t>
              </a:r>
            </a:p>
          </p:txBody>
        </p:sp>
        <p:sp>
          <p:nvSpPr>
            <p:cNvPr id="156687" name="Oval 16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S5</a:t>
              </a:r>
            </a:p>
          </p:txBody>
        </p:sp>
        <p:sp>
          <p:nvSpPr>
            <p:cNvPr id="156688" name="Oval 17"/>
            <p:cNvSpPr>
              <a:spLocks noChangeArrowheads="1"/>
            </p:cNvSpPr>
            <p:nvPr/>
          </p:nvSpPr>
          <p:spPr bwMode="auto">
            <a:xfrm>
              <a:off x="4368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S6</a:t>
              </a:r>
            </a:p>
          </p:txBody>
        </p:sp>
        <p:sp>
          <p:nvSpPr>
            <p:cNvPr id="156689" name="Oval 18"/>
            <p:cNvSpPr>
              <a:spLocks noChangeArrowheads="1"/>
            </p:cNvSpPr>
            <p:nvPr/>
          </p:nvSpPr>
          <p:spPr bwMode="auto">
            <a:xfrm>
              <a:off x="3600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</a:t>
              </a:r>
            </a:p>
          </p:txBody>
        </p:sp>
        <p:cxnSp>
          <p:nvCxnSpPr>
            <p:cNvPr id="156690" name="AutoShape 19"/>
            <p:cNvCxnSpPr>
              <a:cxnSpLocks noChangeShapeType="1"/>
              <a:stCxn id="156683" idx="3"/>
              <a:endCxn id="156686" idx="7"/>
            </p:cNvCxnSpPr>
            <p:nvPr/>
          </p:nvCxnSpPr>
          <p:spPr bwMode="auto">
            <a:xfrm flipH="1">
              <a:off x="3613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1" name="AutoShape 20"/>
            <p:cNvCxnSpPr>
              <a:cxnSpLocks noChangeShapeType="1"/>
              <a:stCxn id="156686" idx="3"/>
              <a:endCxn id="156684" idx="0"/>
            </p:cNvCxnSpPr>
            <p:nvPr/>
          </p:nvCxnSpPr>
          <p:spPr bwMode="auto">
            <a:xfrm flipH="1">
              <a:off x="3336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2" name="AutoShape 21"/>
            <p:cNvCxnSpPr>
              <a:cxnSpLocks noChangeShapeType="1"/>
              <a:stCxn id="156686" idx="5"/>
              <a:endCxn id="156689" idx="0"/>
            </p:cNvCxnSpPr>
            <p:nvPr/>
          </p:nvCxnSpPr>
          <p:spPr bwMode="auto">
            <a:xfrm>
              <a:off x="3613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3" name="AutoShape 22"/>
            <p:cNvCxnSpPr>
              <a:cxnSpLocks noChangeShapeType="1"/>
              <a:stCxn id="156685" idx="3"/>
              <a:endCxn id="156687" idx="0"/>
            </p:cNvCxnSpPr>
            <p:nvPr/>
          </p:nvCxnSpPr>
          <p:spPr bwMode="auto">
            <a:xfrm flipH="1">
              <a:off x="4104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4" name="AutoShape 23"/>
            <p:cNvCxnSpPr>
              <a:cxnSpLocks noChangeShapeType="1"/>
              <a:stCxn id="156685" idx="5"/>
              <a:endCxn id="156688" idx="0"/>
            </p:cNvCxnSpPr>
            <p:nvPr/>
          </p:nvCxnSpPr>
          <p:spPr bwMode="auto">
            <a:xfrm>
              <a:off x="4381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5" name="AutoShape 24"/>
            <p:cNvCxnSpPr>
              <a:cxnSpLocks noChangeShapeType="1"/>
              <a:stCxn id="156683" idx="5"/>
              <a:endCxn id="156685" idx="1"/>
            </p:cNvCxnSpPr>
            <p:nvPr/>
          </p:nvCxnSpPr>
          <p:spPr bwMode="auto">
            <a:xfrm>
              <a:off x="3997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6" name="AutoShape 25"/>
            <p:cNvCxnSpPr>
              <a:cxnSpLocks noChangeShapeType="1"/>
              <a:endCxn id="156683" idx="1"/>
            </p:cNvCxnSpPr>
            <p:nvPr/>
          </p:nvCxnSpPr>
          <p:spPr bwMode="auto">
            <a:xfrm>
              <a:off x="3661" y="2557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97" name="AutoShape 26"/>
            <p:cNvCxnSpPr>
              <a:cxnSpLocks noChangeShapeType="1"/>
              <a:endCxn id="156683" idx="2"/>
            </p:cNvCxnSpPr>
            <p:nvPr/>
          </p:nvCxnSpPr>
          <p:spPr bwMode="auto">
            <a:xfrm rot="-5400000">
              <a:off x="2808" y="2976"/>
              <a:ext cx="1152" cy="81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8" name="Line 27"/>
            <p:cNvSpPr>
              <a:spLocks noChangeShapeType="1"/>
            </p:cNvSpPr>
            <p:nvPr/>
          </p:nvSpPr>
          <p:spPr bwMode="auto">
            <a:xfrm flipH="1">
              <a:off x="2976" y="398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699" name="Text Box 28"/>
            <p:cNvSpPr txBox="1">
              <a:spLocks noChangeArrowheads="1"/>
            </p:cNvSpPr>
            <p:nvPr/>
          </p:nvSpPr>
          <p:spPr bwMode="auto">
            <a:xfrm>
              <a:off x="4080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00" name="Text Box 29"/>
            <p:cNvSpPr txBox="1">
              <a:spLocks noChangeArrowheads="1"/>
            </p:cNvSpPr>
            <p:nvPr/>
          </p:nvSpPr>
          <p:spPr bwMode="auto">
            <a:xfrm>
              <a:off x="3456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6701" name="Text Box 30"/>
            <p:cNvSpPr txBox="1">
              <a:spLocks noChangeArrowheads="1"/>
            </p:cNvSpPr>
            <p:nvPr/>
          </p:nvSpPr>
          <p:spPr bwMode="auto">
            <a:xfrm>
              <a:off x="4368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02" name="Text Box 31"/>
            <p:cNvSpPr txBox="1">
              <a:spLocks noChangeArrowheads="1"/>
            </p:cNvSpPr>
            <p:nvPr/>
          </p:nvSpPr>
          <p:spPr bwMode="auto">
            <a:xfrm>
              <a:off x="4512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03" name="Text Box 32"/>
            <p:cNvSpPr txBox="1">
              <a:spLocks noChangeArrowheads="1"/>
            </p:cNvSpPr>
            <p:nvPr/>
          </p:nvSpPr>
          <p:spPr bwMode="auto">
            <a:xfrm>
              <a:off x="4320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6704" name="Line 33"/>
            <p:cNvSpPr>
              <a:spLocks noChangeShapeType="1"/>
            </p:cNvSpPr>
            <p:nvPr/>
          </p:nvSpPr>
          <p:spPr bwMode="auto">
            <a:xfrm flipH="1">
              <a:off x="316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05" name="Line 34"/>
            <p:cNvSpPr>
              <a:spLocks noChangeShapeType="1"/>
            </p:cNvSpPr>
            <p:nvPr/>
          </p:nvSpPr>
          <p:spPr bwMode="auto">
            <a:xfrm>
              <a:off x="340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06" name="Line 35"/>
            <p:cNvSpPr>
              <a:spLocks noChangeShapeType="1"/>
            </p:cNvSpPr>
            <p:nvPr/>
          </p:nvSpPr>
          <p:spPr bwMode="auto">
            <a:xfrm flipH="1">
              <a:off x="355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07" name="Line 36"/>
            <p:cNvSpPr>
              <a:spLocks noChangeShapeType="1"/>
            </p:cNvSpPr>
            <p:nvPr/>
          </p:nvSpPr>
          <p:spPr bwMode="auto">
            <a:xfrm>
              <a:off x="379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08" name="Line 37"/>
            <p:cNvSpPr>
              <a:spLocks noChangeShapeType="1"/>
            </p:cNvSpPr>
            <p:nvPr/>
          </p:nvSpPr>
          <p:spPr bwMode="auto">
            <a:xfrm flipH="1">
              <a:off x="393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09" name="Line 38"/>
            <p:cNvSpPr>
              <a:spLocks noChangeShapeType="1"/>
            </p:cNvSpPr>
            <p:nvPr/>
          </p:nvSpPr>
          <p:spPr bwMode="auto">
            <a:xfrm>
              <a:off x="417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10" name="Line 39"/>
            <p:cNvSpPr>
              <a:spLocks noChangeShapeType="1"/>
            </p:cNvSpPr>
            <p:nvPr/>
          </p:nvSpPr>
          <p:spPr bwMode="auto">
            <a:xfrm flipH="1">
              <a:off x="432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11" name="Line 40"/>
            <p:cNvSpPr>
              <a:spLocks noChangeShapeType="1"/>
            </p:cNvSpPr>
            <p:nvPr/>
          </p:nvSpPr>
          <p:spPr bwMode="auto">
            <a:xfrm>
              <a:off x="456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6712" name="Text Box 41"/>
            <p:cNvSpPr txBox="1">
              <a:spLocks noChangeArrowheads="1"/>
            </p:cNvSpPr>
            <p:nvPr/>
          </p:nvSpPr>
          <p:spPr bwMode="auto">
            <a:xfrm>
              <a:off x="3936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6713" name="Text Box 42"/>
            <p:cNvSpPr txBox="1">
              <a:spLocks noChangeArrowheads="1"/>
            </p:cNvSpPr>
            <p:nvPr/>
          </p:nvSpPr>
          <p:spPr bwMode="auto">
            <a:xfrm>
              <a:off x="360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14" name="Text Box 43"/>
            <p:cNvSpPr txBox="1">
              <a:spLocks noChangeArrowheads="1"/>
            </p:cNvSpPr>
            <p:nvPr/>
          </p:nvSpPr>
          <p:spPr bwMode="auto">
            <a:xfrm>
              <a:off x="312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6715" name="Text Box 44"/>
            <p:cNvSpPr txBox="1">
              <a:spLocks noChangeArrowheads="1"/>
            </p:cNvSpPr>
            <p:nvPr/>
          </p:nvSpPr>
          <p:spPr bwMode="auto">
            <a:xfrm>
              <a:off x="4128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16" name="Text Box 45"/>
            <p:cNvSpPr txBox="1">
              <a:spLocks noChangeArrowheads="1"/>
            </p:cNvSpPr>
            <p:nvPr/>
          </p:nvSpPr>
          <p:spPr bwMode="auto">
            <a:xfrm>
              <a:off x="3936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6717" name="Text Box 46"/>
            <p:cNvSpPr txBox="1">
              <a:spLocks noChangeArrowheads="1"/>
            </p:cNvSpPr>
            <p:nvPr/>
          </p:nvSpPr>
          <p:spPr bwMode="auto">
            <a:xfrm>
              <a:off x="3744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18" name="Text Box 47"/>
            <p:cNvSpPr txBox="1">
              <a:spLocks noChangeArrowheads="1"/>
            </p:cNvSpPr>
            <p:nvPr/>
          </p:nvSpPr>
          <p:spPr bwMode="auto">
            <a:xfrm>
              <a:off x="3552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6719" name="Text Box 48"/>
            <p:cNvSpPr txBox="1">
              <a:spLocks noChangeArrowheads="1"/>
            </p:cNvSpPr>
            <p:nvPr/>
          </p:nvSpPr>
          <p:spPr bwMode="auto">
            <a:xfrm>
              <a:off x="3360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6720" name="Text Box 49"/>
            <p:cNvSpPr txBox="1">
              <a:spLocks noChangeArrowheads="1"/>
            </p:cNvSpPr>
            <p:nvPr/>
          </p:nvSpPr>
          <p:spPr bwMode="auto">
            <a:xfrm>
              <a:off x="3168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</p:grpSp>
      <p:sp>
        <p:nvSpPr>
          <p:cNvPr id="156680" name="자유형 1"/>
          <p:cNvSpPr>
            <a:spLocks/>
          </p:cNvSpPr>
          <p:nvPr/>
        </p:nvSpPr>
        <p:spPr bwMode="auto">
          <a:xfrm>
            <a:off x="7221239" y="5130963"/>
            <a:ext cx="1662783" cy="612770"/>
          </a:xfrm>
          <a:custGeom>
            <a:avLst/>
            <a:gdLst>
              <a:gd name="T0" fmla="*/ 10686 w 1684421"/>
              <a:gd name="T1" fmla="*/ 204435 h 620295"/>
              <a:gd name="T2" fmla="*/ 10686 w 1684421"/>
              <a:gd name="T3" fmla="*/ 398112 h 620295"/>
              <a:gd name="T4" fmla="*/ 58794 w 1684421"/>
              <a:gd name="T5" fmla="*/ 478810 h 620295"/>
              <a:gd name="T6" fmla="*/ 138968 w 1684421"/>
              <a:gd name="T7" fmla="*/ 527229 h 620295"/>
              <a:gd name="T8" fmla="*/ 203110 w 1684421"/>
              <a:gd name="T9" fmla="*/ 575649 h 620295"/>
              <a:gd name="T10" fmla="*/ 363459 w 1684421"/>
              <a:gd name="T11" fmla="*/ 613307 h 620295"/>
              <a:gd name="T12" fmla="*/ 545188 w 1684421"/>
              <a:gd name="T13" fmla="*/ 581027 h 620295"/>
              <a:gd name="T14" fmla="*/ 577264 w 1684421"/>
              <a:gd name="T15" fmla="*/ 500329 h 620295"/>
              <a:gd name="T16" fmla="*/ 609330 w 1684421"/>
              <a:gd name="T17" fmla="*/ 360453 h 620295"/>
              <a:gd name="T18" fmla="*/ 641396 w 1684421"/>
              <a:gd name="T19" fmla="*/ 328174 h 620295"/>
              <a:gd name="T20" fmla="*/ 716232 w 1684421"/>
              <a:gd name="T21" fmla="*/ 285134 h 620295"/>
              <a:gd name="T22" fmla="*/ 801745 w 1684421"/>
              <a:gd name="T23" fmla="*/ 236715 h 620295"/>
              <a:gd name="T24" fmla="*/ 887267 w 1684421"/>
              <a:gd name="T25" fmla="*/ 204435 h 620295"/>
              <a:gd name="T26" fmla="*/ 1079691 w 1684421"/>
              <a:gd name="T27" fmla="*/ 204435 h 620295"/>
              <a:gd name="T28" fmla="*/ 1149171 w 1684421"/>
              <a:gd name="T29" fmla="*/ 247475 h 620295"/>
              <a:gd name="T30" fmla="*/ 1240040 w 1684421"/>
              <a:gd name="T31" fmla="*/ 355072 h 620295"/>
              <a:gd name="T32" fmla="*/ 1293487 w 1684421"/>
              <a:gd name="T33" fmla="*/ 446530 h 620295"/>
              <a:gd name="T34" fmla="*/ 1379009 w 1684421"/>
              <a:gd name="T35" fmla="*/ 511089 h 620295"/>
              <a:gd name="T36" fmla="*/ 1437803 w 1684421"/>
              <a:gd name="T37" fmla="*/ 554128 h 620295"/>
              <a:gd name="T38" fmla="*/ 1651608 w 1684421"/>
              <a:gd name="T39" fmla="*/ 554128 h 620295"/>
              <a:gd name="T40" fmla="*/ 1683674 w 1684421"/>
              <a:gd name="T41" fmla="*/ 511089 h 620295"/>
              <a:gd name="T42" fmla="*/ 1667641 w 1684421"/>
              <a:gd name="T43" fmla="*/ 317414 h 620295"/>
              <a:gd name="T44" fmla="*/ 1608847 w 1684421"/>
              <a:gd name="T45" fmla="*/ 199057 h 620295"/>
              <a:gd name="T46" fmla="*/ 1582119 w 1684421"/>
              <a:gd name="T47" fmla="*/ 156019 h 620295"/>
              <a:gd name="T48" fmla="*/ 1544705 w 1684421"/>
              <a:gd name="T49" fmla="*/ 123737 h 620295"/>
              <a:gd name="T50" fmla="*/ 1491255 w 1684421"/>
              <a:gd name="T51" fmla="*/ 91457 h 620295"/>
              <a:gd name="T52" fmla="*/ 1448498 w 1684421"/>
              <a:gd name="T53" fmla="*/ 75320 h 620295"/>
              <a:gd name="T54" fmla="*/ 1389701 w 1684421"/>
              <a:gd name="T55" fmla="*/ 53798 h 620295"/>
              <a:gd name="T56" fmla="*/ 1143833 w 1684421"/>
              <a:gd name="T57" fmla="*/ 0 h 620295"/>
              <a:gd name="T58" fmla="*/ 352773 w 1684421"/>
              <a:gd name="T59" fmla="*/ 21516 h 620295"/>
              <a:gd name="T60" fmla="*/ 267251 w 1684421"/>
              <a:gd name="T61" fmla="*/ 53798 h 620295"/>
              <a:gd name="T62" fmla="*/ 192424 w 1684421"/>
              <a:gd name="T63" fmla="*/ 75320 h 620295"/>
              <a:gd name="T64" fmla="*/ 101555 w 1684421"/>
              <a:gd name="T65" fmla="*/ 118357 h 620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684421" h="620295">
                <a:moveTo>
                  <a:pt x="21389" y="155074"/>
                </a:moveTo>
                <a:cubicBezTo>
                  <a:pt x="6238" y="169334"/>
                  <a:pt x="14459" y="187204"/>
                  <a:pt x="10695" y="203200"/>
                </a:cubicBezTo>
                <a:cubicBezTo>
                  <a:pt x="7329" y="217508"/>
                  <a:pt x="0" y="231280"/>
                  <a:pt x="0" y="245979"/>
                </a:cubicBezTo>
                <a:cubicBezTo>
                  <a:pt x="0" y="296015"/>
                  <a:pt x="4489" y="346056"/>
                  <a:pt x="10695" y="395705"/>
                </a:cubicBezTo>
                <a:cubicBezTo>
                  <a:pt x="12300" y="408549"/>
                  <a:pt x="47426" y="453427"/>
                  <a:pt x="48126" y="454526"/>
                </a:cubicBezTo>
                <a:cubicBezTo>
                  <a:pt x="52406" y="461251"/>
                  <a:pt x="53184" y="470279"/>
                  <a:pt x="58821" y="475916"/>
                </a:cubicBezTo>
                <a:cubicBezTo>
                  <a:pt x="64457" y="481553"/>
                  <a:pt x="73918" y="481717"/>
                  <a:pt x="80210" y="486611"/>
                </a:cubicBezTo>
                <a:cubicBezTo>
                  <a:pt x="132271" y="527103"/>
                  <a:pt x="79469" y="504188"/>
                  <a:pt x="139031" y="524042"/>
                </a:cubicBezTo>
                <a:cubicBezTo>
                  <a:pt x="157883" y="561746"/>
                  <a:pt x="137758" y="534100"/>
                  <a:pt x="181810" y="556126"/>
                </a:cubicBezTo>
                <a:cubicBezTo>
                  <a:pt x="189782" y="560112"/>
                  <a:pt x="194630" y="569721"/>
                  <a:pt x="203200" y="572169"/>
                </a:cubicBezTo>
                <a:cubicBezTo>
                  <a:pt x="245216" y="584174"/>
                  <a:pt x="290082" y="585086"/>
                  <a:pt x="331537" y="598905"/>
                </a:cubicBezTo>
                <a:cubicBezTo>
                  <a:pt x="342232" y="602470"/>
                  <a:pt x="352489" y="607819"/>
                  <a:pt x="363621" y="609600"/>
                </a:cubicBezTo>
                <a:cubicBezTo>
                  <a:pt x="397247" y="614980"/>
                  <a:pt x="431354" y="616730"/>
                  <a:pt x="465221" y="620295"/>
                </a:cubicBezTo>
                <a:cubicBezTo>
                  <a:pt x="491958" y="606035"/>
                  <a:pt x="524561" y="599485"/>
                  <a:pt x="545431" y="577516"/>
                </a:cubicBezTo>
                <a:cubicBezTo>
                  <a:pt x="560960" y="561170"/>
                  <a:pt x="554314" y="532107"/>
                  <a:pt x="566821" y="513347"/>
                </a:cubicBezTo>
                <a:lnTo>
                  <a:pt x="577516" y="497305"/>
                </a:lnTo>
                <a:cubicBezTo>
                  <a:pt x="581081" y="481263"/>
                  <a:pt x="585394" y="465369"/>
                  <a:pt x="588210" y="449179"/>
                </a:cubicBezTo>
                <a:cubicBezTo>
                  <a:pt x="589640" y="440956"/>
                  <a:pt x="587516" y="376678"/>
                  <a:pt x="609600" y="358274"/>
                </a:cubicBezTo>
                <a:cubicBezTo>
                  <a:pt x="615724" y="353171"/>
                  <a:pt x="623859" y="351144"/>
                  <a:pt x="630989" y="347579"/>
                </a:cubicBezTo>
                <a:cubicBezTo>
                  <a:pt x="634554" y="340449"/>
                  <a:pt x="637051" y="332677"/>
                  <a:pt x="641684" y="326190"/>
                </a:cubicBezTo>
                <a:cubicBezTo>
                  <a:pt x="657233" y="304421"/>
                  <a:pt x="653889" y="313836"/>
                  <a:pt x="673768" y="304800"/>
                </a:cubicBezTo>
                <a:cubicBezTo>
                  <a:pt x="688282" y="298203"/>
                  <a:pt x="703793" y="292976"/>
                  <a:pt x="716547" y="283411"/>
                </a:cubicBezTo>
                <a:cubicBezTo>
                  <a:pt x="758622" y="251856"/>
                  <a:pt x="715655" y="281184"/>
                  <a:pt x="764674" y="256674"/>
                </a:cubicBezTo>
                <a:cubicBezTo>
                  <a:pt x="793178" y="242422"/>
                  <a:pt x="767737" y="247781"/>
                  <a:pt x="802105" y="235284"/>
                </a:cubicBezTo>
                <a:cubicBezTo>
                  <a:pt x="814300" y="230849"/>
                  <a:pt x="827342" y="229025"/>
                  <a:pt x="839537" y="224590"/>
                </a:cubicBezTo>
                <a:cubicBezTo>
                  <a:pt x="895820" y="204124"/>
                  <a:pt x="821844" y="223452"/>
                  <a:pt x="887663" y="203200"/>
                </a:cubicBezTo>
                <a:cubicBezTo>
                  <a:pt x="901712" y="198877"/>
                  <a:pt x="916182" y="196070"/>
                  <a:pt x="930442" y="192505"/>
                </a:cubicBezTo>
                <a:cubicBezTo>
                  <a:pt x="980351" y="196070"/>
                  <a:pt x="1030496" y="197179"/>
                  <a:pt x="1080168" y="203200"/>
                </a:cubicBezTo>
                <a:cubicBezTo>
                  <a:pt x="1110925" y="206928"/>
                  <a:pt x="1105729" y="218360"/>
                  <a:pt x="1128295" y="235284"/>
                </a:cubicBezTo>
                <a:cubicBezTo>
                  <a:pt x="1134672" y="240067"/>
                  <a:pt x="1143198" y="241346"/>
                  <a:pt x="1149684" y="245979"/>
                </a:cubicBezTo>
                <a:cubicBezTo>
                  <a:pt x="1174621" y="263792"/>
                  <a:pt x="1158909" y="259333"/>
                  <a:pt x="1176421" y="283411"/>
                </a:cubicBezTo>
                <a:cubicBezTo>
                  <a:pt x="1195054" y="309032"/>
                  <a:pt x="1218324" y="330661"/>
                  <a:pt x="1240589" y="352926"/>
                </a:cubicBezTo>
                <a:cubicBezTo>
                  <a:pt x="1266530" y="430750"/>
                  <a:pt x="1234371" y="356159"/>
                  <a:pt x="1267326" y="395705"/>
                </a:cubicBezTo>
                <a:cubicBezTo>
                  <a:pt x="1292540" y="425961"/>
                  <a:pt x="1261050" y="410820"/>
                  <a:pt x="1294063" y="443832"/>
                </a:cubicBezTo>
                <a:cubicBezTo>
                  <a:pt x="1299700" y="449469"/>
                  <a:pt x="1308323" y="450961"/>
                  <a:pt x="1315453" y="454526"/>
                </a:cubicBezTo>
                <a:cubicBezTo>
                  <a:pt x="1335847" y="505515"/>
                  <a:pt x="1312788" y="465035"/>
                  <a:pt x="1379621" y="508000"/>
                </a:cubicBezTo>
                <a:cubicBezTo>
                  <a:pt x="1388103" y="513453"/>
                  <a:pt x="1393354" y="522828"/>
                  <a:pt x="1401010" y="529390"/>
                </a:cubicBezTo>
                <a:cubicBezTo>
                  <a:pt x="1407307" y="534788"/>
                  <a:pt x="1431619" y="549263"/>
                  <a:pt x="1438442" y="550779"/>
                </a:cubicBezTo>
                <a:cubicBezTo>
                  <a:pt x="1463049" y="556247"/>
                  <a:pt x="1488351" y="557909"/>
                  <a:pt x="1513305" y="561474"/>
                </a:cubicBezTo>
                <a:cubicBezTo>
                  <a:pt x="1559649" y="557909"/>
                  <a:pt x="1606264" y="556922"/>
                  <a:pt x="1652337" y="550779"/>
                </a:cubicBezTo>
                <a:cubicBezTo>
                  <a:pt x="1660238" y="549725"/>
                  <a:pt x="1668943" y="546461"/>
                  <a:pt x="1673726" y="540084"/>
                </a:cubicBezTo>
                <a:cubicBezTo>
                  <a:pt x="1680490" y="531065"/>
                  <a:pt x="1680856" y="518695"/>
                  <a:pt x="1684421" y="508000"/>
                </a:cubicBezTo>
                <a:cubicBezTo>
                  <a:pt x="1680856" y="449179"/>
                  <a:pt x="1678620" y="390262"/>
                  <a:pt x="1673726" y="331537"/>
                </a:cubicBezTo>
                <a:cubicBezTo>
                  <a:pt x="1673258" y="325920"/>
                  <a:pt x="1670711" y="320626"/>
                  <a:pt x="1668379" y="315495"/>
                </a:cubicBezTo>
                <a:cubicBezTo>
                  <a:pt x="1642963" y="259581"/>
                  <a:pt x="1654786" y="288890"/>
                  <a:pt x="1630947" y="245979"/>
                </a:cubicBezTo>
                <a:cubicBezTo>
                  <a:pt x="1623184" y="232005"/>
                  <a:pt x="1614515" y="212723"/>
                  <a:pt x="1609558" y="197853"/>
                </a:cubicBezTo>
                <a:cubicBezTo>
                  <a:pt x="1607234" y="190881"/>
                  <a:pt x="1608105" y="182695"/>
                  <a:pt x="1604210" y="176463"/>
                </a:cubicBezTo>
                <a:cubicBezTo>
                  <a:pt x="1598866" y="167913"/>
                  <a:pt x="1589383" y="162729"/>
                  <a:pt x="1582821" y="155074"/>
                </a:cubicBezTo>
                <a:cubicBezTo>
                  <a:pt x="1578639" y="150194"/>
                  <a:pt x="1577006" y="143214"/>
                  <a:pt x="1572126" y="139032"/>
                </a:cubicBezTo>
                <a:cubicBezTo>
                  <a:pt x="1564235" y="132268"/>
                  <a:pt x="1553593" y="129371"/>
                  <a:pt x="1545389" y="122990"/>
                </a:cubicBezTo>
                <a:cubicBezTo>
                  <a:pt x="1537430" y="116800"/>
                  <a:pt x="1532646" y="106788"/>
                  <a:pt x="1524000" y="101600"/>
                </a:cubicBezTo>
                <a:cubicBezTo>
                  <a:pt x="1514333" y="95800"/>
                  <a:pt x="1502383" y="95092"/>
                  <a:pt x="1491916" y="90905"/>
                </a:cubicBezTo>
                <a:cubicBezTo>
                  <a:pt x="1484515" y="87945"/>
                  <a:pt x="1477990" y="83010"/>
                  <a:pt x="1470526" y="80211"/>
                </a:cubicBezTo>
                <a:cubicBezTo>
                  <a:pt x="1463645" y="77631"/>
                  <a:pt x="1456227" y="76797"/>
                  <a:pt x="1449137" y="74863"/>
                </a:cubicBezTo>
                <a:cubicBezTo>
                  <a:pt x="1436618" y="71449"/>
                  <a:pt x="1423900" y="68604"/>
                  <a:pt x="1411705" y="64169"/>
                </a:cubicBezTo>
                <a:cubicBezTo>
                  <a:pt x="1404214" y="61445"/>
                  <a:pt x="1397314" y="57291"/>
                  <a:pt x="1390316" y="53474"/>
                </a:cubicBezTo>
                <a:cubicBezTo>
                  <a:pt x="1368978" y="41835"/>
                  <a:pt x="1349910" y="27727"/>
                  <a:pt x="1326147" y="21390"/>
                </a:cubicBezTo>
                <a:cubicBezTo>
                  <a:pt x="1265327" y="5172"/>
                  <a:pt x="1208732" y="5366"/>
                  <a:pt x="1144337" y="0"/>
                </a:cubicBezTo>
                <a:lnTo>
                  <a:pt x="385010" y="10695"/>
                </a:lnTo>
                <a:cubicBezTo>
                  <a:pt x="373741" y="11000"/>
                  <a:pt x="363701" y="18075"/>
                  <a:pt x="352926" y="21390"/>
                </a:cubicBezTo>
                <a:cubicBezTo>
                  <a:pt x="315801" y="32813"/>
                  <a:pt x="320489" y="28676"/>
                  <a:pt x="288758" y="42779"/>
                </a:cubicBezTo>
                <a:cubicBezTo>
                  <a:pt x="281473" y="46017"/>
                  <a:pt x="274987" y="51130"/>
                  <a:pt x="267368" y="53474"/>
                </a:cubicBezTo>
                <a:cubicBezTo>
                  <a:pt x="251661" y="58307"/>
                  <a:pt x="235043" y="59654"/>
                  <a:pt x="219242" y="64169"/>
                </a:cubicBezTo>
                <a:cubicBezTo>
                  <a:pt x="210013" y="66806"/>
                  <a:pt x="201526" y="71583"/>
                  <a:pt x="192505" y="74863"/>
                </a:cubicBezTo>
                <a:cubicBezTo>
                  <a:pt x="181910" y="78715"/>
                  <a:pt x="170723" y="80979"/>
                  <a:pt x="160421" y="85558"/>
                </a:cubicBezTo>
                <a:cubicBezTo>
                  <a:pt x="116491" y="105083"/>
                  <a:pt x="186403" y="93412"/>
                  <a:pt x="101600" y="117642"/>
                </a:cubicBezTo>
                <a:cubicBezTo>
                  <a:pt x="60336" y="129432"/>
                  <a:pt x="36540" y="140814"/>
                  <a:pt x="21389" y="155074"/>
                </a:cubicBezTo>
                <a:close/>
              </a:path>
            </a:pathLst>
          </a:custGeom>
          <a:solidFill>
            <a:srgbClr val="FF0000">
              <a:alpha val="50195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6681" name="TextBox 2"/>
          <p:cNvSpPr txBox="1">
            <a:spLocks noChangeArrowheads="1"/>
          </p:cNvSpPr>
          <p:nvPr/>
        </p:nvSpPr>
        <p:spPr bwMode="auto">
          <a:xfrm>
            <a:off x="6835712" y="6284411"/>
            <a:ext cx="3195490" cy="51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</a:t>
            </a:r>
            <a:r>
              <a:rPr lang="en-US" altLang="ko-KR" sz="1382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 ( S3 S5 )   </a:t>
            </a: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S1 S2 )   ( S4 S6 )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382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6682" name="오른쪽 화살표 3"/>
          <p:cNvSpPr>
            <a:spLocks noChangeArrowheads="1"/>
          </p:cNvSpPr>
          <p:nvPr/>
        </p:nvSpPr>
        <p:spPr bwMode="auto">
          <a:xfrm rot="21386088" flipH="1">
            <a:off x="3706044" y="5380146"/>
            <a:ext cx="3469747" cy="231943"/>
          </a:xfrm>
          <a:prstGeom prst="rightArrow">
            <a:avLst>
              <a:gd name="adj1" fmla="val 50000"/>
              <a:gd name="adj2" fmla="val 49934"/>
            </a:avLst>
          </a:prstGeom>
          <a:solidFill>
            <a:srgbClr val="FF6600">
              <a:alpha val="50195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254438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CC778AEF-92DD-4AAB-9202-162C09DAFBF8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58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grpSp>
        <p:nvGrpSpPr>
          <p:cNvPr id="158723" name="Group 2"/>
          <p:cNvGrpSpPr>
            <a:grpSpLocks/>
          </p:cNvGrpSpPr>
          <p:nvPr/>
        </p:nvGrpSpPr>
        <p:grpSpPr bwMode="auto">
          <a:xfrm>
            <a:off x="4077466" y="2106296"/>
            <a:ext cx="6099483" cy="1548378"/>
            <a:chOff x="1532" y="1124"/>
            <a:chExt cx="3892" cy="988"/>
          </a:xfrm>
        </p:grpSpPr>
        <p:sp>
          <p:nvSpPr>
            <p:cNvPr id="158788" name="Rectangle 3"/>
            <p:cNvSpPr>
              <a:spLocks noChangeArrowheads="1"/>
            </p:cNvSpPr>
            <p:nvPr/>
          </p:nvSpPr>
          <p:spPr bwMode="auto">
            <a:xfrm>
              <a:off x="1552" y="1136"/>
              <a:ext cx="3872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S1'	S1'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 + 1	S1'	S3'	S4'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X0	S3'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X1	S4'	S0	S0	1	0</a:t>
              </a:r>
            </a:p>
          </p:txBody>
        </p:sp>
        <p:sp>
          <p:nvSpPr>
            <p:cNvPr id="158789" name="Line 4"/>
            <p:cNvSpPr>
              <a:spLocks noChangeShapeType="1"/>
            </p:cNvSpPr>
            <p:nvPr/>
          </p:nvSpPr>
          <p:spPr bwMode="auto">
            <a:xfrm>
              <a:off x="1532" y="1448"/>
              <a:ext cx="37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90" name="Line 5"/>
            <p:cNvSpPr>
              <a:spLocks noChangeShapeType="1"/>
            </p:cNvSpPr>
            <p:nvPr/>
          </p:nvSpPr>
          <p:spPr bwMode="auto">
            <a:xfrm>
              <a:off x="4272" y="1124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91" name="Line 6"/>
            <p:cNvSpPr>
              <a:spLocks noChangeShapeType="1"/>
            </p:cNvSpPr>
            <p:nvPr/>
          </p:nvSpPr>
          <p:spPr bwMode="auto">
            <a:xfrm>
              <a:off x="3224" y="1124"/>
              <a:ext cx="0" cy="9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92" name="Line 7"/>
            <p:cNvSpPr>
              <a:spLocks noChangeShapeType="1"/>
            </p:cNvSpPr>
            <p:nvPr/>
          </p:nvSpPr>
          <p:spPr bwMode="auto">
            <a:xfrm>
              <a:off x="2288" y="1132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93" name="Rectangle 8"/>
            <p:cNvSpPr>
              <a:spLocks noChangeArrowheads="1"/>
            </p:cNvSpPr>
            <p:nvPr/>
          </p:nvSpPr>
          <p:spPr bwMode="auto">
            <a:xfrm>
              <a:off x="1532" y="1124"/>
              <a:ext cx="3776" cy="9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58724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Minimized FSM</a:t>
            </a:r>
          </a:p>
        </p:txBody>
      </p:sp>
      <p:sp>
        <p:nvSpPr>
          <p:cNvPr id="158725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State minimized sequence detector for 010 or 110 </a:t>
            </a:r>
          </a:p>
        </p:txBody>
      </p:sp>
      <p:grpSp>
        <p:nvGrpSpPr>
          <p:cNvPr id="158726" name="Group 11"/>
          <p:cNvGrpSpPr>
            <a:grpSpLocks/>
          </p:cNvGrpSpPr>
          <p:nvPr/>
        </p:nvGrpSpPr>
        <p:grpSpPr bwMode="auto">
          <a:xfrm>
            <a:off x="2309683" y="3725198"/>
            <a:ext cx="2993324" cy="2462047"/>
            <a:chOff x="2832" y="2269"/>
            <a:chExt cx="1910" cy="1571"/>
          </a:xfrm>
        </p:grpSpPr>
        <p:sp>
          <p:nvSpPr>
            <p:cNvPr id="158769" name="Oval 12"/>
            <p:cNvSpPr>
              <a:spLocks noChangeArrowheads="1"/>
            </p:cNvSpPr>
            <p:nvPr/>
          </p:nvSpPr>
          <p:spPr bwMode="auto">
            <a:xfrm>
              <a:off x="3840" y="2400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58770" name="Oval 13"/>
            <p:cNvSpPr>
              <a:spLocks noChangeArrowheads="1"/>
            </p:cNvSpPr>
            <p:nvPr/>
          </p:nvSpPr>
          <p:spPr bwMode="auto">
            <a:xfrm>
              <a:off x="3840" y="292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S1’</a:t>
              </a:r>
            </a:p>
          </p:txBody>
        </p:sp>
        <p:sp>
          <p:nvSpPr>
            <p:cNvPr id="158771" name="Oval 14"/>
            <p:cNvSpPr>
              <a:spLocks noChangeArrowheads="1"/>
            </p:cNvSpPr>
            <p:nvPr/>
          </p:nvSpPr>
          <p:spPr bwMode="auto">
            <a:xfrm>
              <a:off x="3456" y="331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S3’</a:t>
              </a:r>
            </a:p>
          </p:txBody>
        </p:sp>
        <p:sp>
          <p:nvSpPr>
            <p:cNvPr id="158772" name="Oval 15"/>
            <p:cNvSpPr>
              <a:spLocks noChangeArrowheads="1"/>
            </p:cNvSpPr>
            <p:nvPr/>
          </p:nvSpPr>
          <p:spPr bwMode="auto">
            <a:xfrm>
              <a:off x="4224" y="3299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S4’</a:t>
              </a:r>
            </a:p>
          </p:txBody>
        </p:sp>
        <p:cxnSp>
          <p:nvCxnSpPr>
            <p:cNvPr id="158773" name="AutoShape 16"/>
            <p:cNvCxnSpPr>
              <a:cxnSpLocks noChangeShapeType="1"/>
              <a:stCxn id="158770" idx="3"/>
              <a:endCxn id="158771" idx="0"/>
            </p:cNvCxnSpPr>
            <p:nvPr/>
          </p:nvCxnSpPr>
          <p:spPr bwMode="auto">
            <a:xfrm flipH="1">
              <a:off x="3576" y="3133"/>
              <a:ext cx="299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74" name="AutoShape 17"/>
            <p:cNvCxnSpPr>
              <a:cxnSpLocks noChangeShapeType="1"/>
              <a:stCxn id="158770" idx="5"/>
              <a:endCxn id="158772" idx="0"/>
            </p:cNvCxnSpPr>
            <p:nvPr/>
          </p:nvCxnSpPr>
          <p:spPr bwMode="auto">
            <a:xfrm>
              <a:off x="4045" y="3133"/>
              <a:ext cx="299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75" name="AutoShape 18"/>
            <p:cNvCxnSpPr>
              <a:cxnSpLocks noChangeShapeType="1"/>
              <a:stCxn id="158769" idx="4"/>
              <a:endCxn id="158770" idx="0"/>
            </p:cNvCxnSpPr>
            <p:nvPr/>
          </p:nvCxnSpPr>
          <p:spPr bwMode="auto">
            <a:xfrm>
              <a:off x="3960" y="2640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76" name="AutoShape 19"/>
            <p:cNvCxnSpPr>
              <a:cxnSpLocks noChangeShapeType="1"/>
              <a:endCxn id="158769" idx="1"/>
            </p:cNvCxnSpPr>
            <p:nvPr/>
          </p:nvCxnSpPr>
          <p:spPr bwMode="auto">
            <a:xfrm>
              <a:off x="3709" y="2269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77" name="AutoShape 20"/>
            <p:cNvCxnSpPr>
              <a:cxnSpLocks noChangeShapeType="1"/>
              <a:stCxn id="158778" idx="1"/>
              <a:endCxn id="158769" idx="2"/>
            </p:cNvCxnSpPr>
            <p:nvPr/>
          </p:nvCxnSpPr>
          <p:spPr bwMode="auto">
            <a:xfrm rot="5400000" flipH="1" flipV="1">
              <a:off x="2682" y="2670"/>
              <a:ext cx="1307" cy="1008"/>
            </a:xfrm>
            <a:prstGeom prst="bentConnector4">
              <a:avLst>
                <a:gd name="adj1" fmla="val 99921"/>
                <a:gd name="adj2" fmla="val 8571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8778" name="Line 21"/>
            <p:cNvSpPr>
              <a:spLocks noChangeShapeType="1"/>
            </p:cNvSpPr>
            <p:nvPr/>
          </p:nvSpPr>
          <p:spPr bwMode="auto">
            <a:xfrm flipH="1">
              <a:off x="2832" y="3827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79" name="Text Box 22"/>
            <p:cNvSpPr txBox="1">
              <a:spLocks noChangeArrowheads="1"/>
            </p:cNvSpPr>
            <p:nvPr/>
          </p:nvSpPr>
          <p:spPr bwMode="auto">
            <a:xfrm>
              <a:off x="3936" y="2675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X/0</a:t>
              </a:r>
            </a:p>
          </p:txBody>
        </p:sp>
        <p:sp>
          <p:nvSpPr>
            <p:cNvPr id="158780" name="Text Box 23"/>
            <p:cNvSpPr txBox="1">
              <a:spLocks noChangeArrowheads="1"/>
            </p:cNvSpPr>
            <p:nvPr/>
          </p:nvSpPr>
          <p:spPr bwMode="auto">
            <a:xfrm>
              <a:off x="4128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81" name="Text Box 24"/>
            <p:cNvSpPr txBox="1">
              <a:spLocks noChangeArrowheads="1"/>
            </p:cNvSpPr>
            <p:nvPr/>
          </p:nvSpPr>
          <p:spPr bwMode="auto">
            <a:xfrm>
              <a:off x="441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82" name="Text Box 25"/>
            <p:cNvSpPr txBox="1">
              <a:spLocks noChangeArrowheads="1"/>
            </p:cNvSpPr>
            <p:nvPr/>
          </p:nvSpPr>
          <p:spPr bwMode="auto">
            <a:xfrm>
              <a:off x="393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8783" name="Line 26"/>
            <p:cNvSpPr>
              <a:spLocks noChangeShapeType="1"/>
            </p:cNvSpPr>
            <p:nvPr/>
          </p:nvSpPr>
          <p:spPr bwMode="auto">
            <a:xfrm>
              <a:off x="3576" y="355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84" name="Line 27"/>
            <p:cNvSpPr>
              <a:spLocks noChangeShapeType="1"/>
            </p:cNvSpPr>
            <p:nvPr/>
          </p:nvSpPr>
          <p:spPr bwMode="auto">
            <a:xfrm flipH="1">
              <a:off x="417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85" name="Line 28"/>
            <p:cNvSpPr>
              <a:spLocks noChangeShapeType="1"/>
            </p:cNvSpPr>
            <p:nvPr/>
          </p:nvSpPr>
          <p:spPr bwMode="auto">
            <a:xfrm>
              <a:off x="441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86" name="Text Box 29"/>
            <p:cNvSpPr txBox="1">
              <a:spLocks noChangeArrowheads="1"/>
            </p:cNvSpPr>
            <p:nvPr/>
          </p:nvSpPr>
          <p:spPr bwMode="auto">
            <a:xfrm>
              <a:off x="3504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8787" name="Text Box 30"/>
            <p:cNvSpPr txBox="1">
              <a:spLocks noChangeArrowheads="1"/>
            </p:cNvSpPr>
            <p:nvPr/>
          </p:nvSpPr>
          <p:spPr bwMode="auto">
            <a:xfrm>
              <a:off x="3552" y="3540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FF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</a:t>
              </a: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/0</a:t>
              </a:r>
            </a:p>
          </p:txBody>
        </p:sp>
      </p:grpSp>
      <p:grpSp>
        <p:nvGrpSpPr>
          <p:cNvPr id="158727" name="Group 11"/>
          <p:cNvGrpSpPr>
            <a:grpSpLocks/>
          </p:cNvGrpSpPr>
          <p:nvPr/>
        </p:nvGrpSpPr>
        <p:grpSpPr bwMode="auto">
          <a:xfrm>
            <a:off x="6928176" y="3903857"/>
            <a:ext cx="2886754" cy="2236372"/>
            <a:chOff x="2976" y="2557"/>
            <a:chExt cx="1841" cy="1427"/>
          </a:xfrm>
        </p:grpSpPr>
        <p:sp>
          <p:nvSpPr>
            <p:cNvPr id="158731" name="Oval 12"/>
            <p:cNvSpPr>
              <a:spLocks noChangeArrowheads="1"/>
            </p:cNvSpPr>
            <p:nvPr/>
          </p:nvSpPr>
          <p:spPr bwMode="auto">
            <a:xfrm>
              <a:off x="3792" y="268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58732" name="Oval 13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</a:t>
              </a:r>
            </a:p>
          </p:txBody>
        </p:sp>
        <p:sp>
          <p:nvSpPr>
            <p:cNvPr id="158733" name="Oval 14"/>
            <p:cNvSpPr>
              <a:spLocks noChangeArrowheads="1"/>
            </p:cNvSpPr>
            <p:nvPr/>
          </p:nvSpPr>
          <p:spPr bwMode="auto">
            <a:xfrm>
              <a:off x="4176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S2</a:t>
              </a:r>
            </a:p>
          </p:txBody>
        </p:sp>
        <p:sp>
          <p:nvSpPr>
            <p:cNvPr id="158734" name="Oval 15"/>
            <p:cNvSpPr>
              <a:spLocks noChangeArrowheads="1"/>
            </p:cNvSpPr>
            <p:nvPr/>
          </p:nvSpPr>
          <p:spPr bwMode="auto">
            <a:xfrm>
              <a:off x="3408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</a:t>
              </a:r>
            </a:p>
          </p:txBody>
        </p:sp>
        <p:sp>
          <p:nvSpPr>
            <p:cNvPr id="158735" name="Oval 16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S5</a:t>
              </a:r>
            </a:p>
          </p:txBody>
        </p:sp>
        <p:sp>
          <p:nvSpPr>
            <p:cNvPr id="158736" name="Oval 17"/>
            <p:cNvSpPr>
              <a:spLocks noChangeArrowheads="1"/>
            </p:cNvSpPr>
            <p:nvPr/>
          </p:nvSpPr>
          <p:spPr bwMode="auto">
            <a:xfrm>
              <a:off x="4368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S6</a:t>
              </a:r>
            </a:p>
          </p:txBody>
        </p:sp>
        <p:sp>
          <p:nvSpPr>
            <p:cNvPr id="158737" name="Oval 18"/>
            <p:cNvSpPr>
              <a:spLocks noChangeArrowheads="1"/>
            </p:cNvSpPr>
            <p:nvPr/>
          </p:nvSpPr>
          <p:spPr bwMode="auto">
            <a:xfrm>
              <a:off x="3600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</a:t>
              </a:r>
            </a:p>
          </p:txBody>
        </p:sp>
        <p:cxnSp>
          <p:nvCxnSpPr>
            <p:cNvPr id="158738" name="AutoShape 19"/>
            <p:cNvCxnSpPr>
              <a:cxnSpLocks noChangeShapeType="1"/>
              <a:stCxn id="158731" idx="3"/>
              <a:endCxn id="158734" idx="7"/>
            </p:cNvCxnSpPr>
            <p:nvPr/>
          </p:nvCxnSpPr>
          <p:spPr bwMode="auto">
            <a:xfrm flipH="1">
              <a:off x="3613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39" name="AutoShape 20"/>
            <p:cNvCxnSpPr>
              <a:cxnSpLocks noChangeShapeType="1"/>
              <a:stCxn id="158734" idx="3"/>
              <a:endCxn id="158732" idx="0"/>
            </p:cNvCxnSpPr>
            <p:nvPr/>
          </p:nvCxnSpPr>
          <p:spPr bwMode="auto">
            <a:xfrm flipH="1">
              <a:off x="3336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0" name="AutoShape 21"/>
            <p:cNvCxnSpPr>
              <a:cxnSpLocks noChangeShapeType="1"/>
              <a:stCxn id="158734" idx="5"/>
              <a:endCxn id="158737" idx="0"/>
            </p:cNvCxnSpPr>
            <p:nvPr/>
          </p:nvCxnSpPr>
          <p:spPr bwMode="auto">
            <a:xfrm>
              <a:off x="3613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1" name="AutoShape 22"/>
            <p:cNvCxnSpPr>
              <a:cxnSpLocks noChangeShapeType="1"/>
              <a:stCxn id="158733" idx="3"/>
              <a:endCxn id="158735" idx="0"/>
            </p:cNvCxnSpPr>
            <p:nvPr/>
          </p:nvCxnSpPr>
          <p:spPr bwMode="auto">
            <a:xfrm flipH="1">
              <a:off x="4104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2" name="AutoShape 23"/>
            <p:cNvCxnSpPr>
              <a:cxnSpLocks noChangeShapeType="1"/>
              <a:stCxn id="158733" idx="5"/>
              <a:endCxn id="158736" idx="0"/>
            </p:cNvCxnSpPr>
            <p:nvPr/>
          </p:nvCxnSpPr>
          <p:spPr bwMode="auto">
            <a:xfrm>
              <a:off x="4381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3" name="AutoShape 24"/>
            <p:cNvCxnSpPr>
              <a:cxnSpLocks noChangeShapeType="1"/>
              <a:stCxn id="158731" idx="5"/>
              <a:endCxn id="158733" idx="1"/>
            </p:cNvCxnSpPr>
            <p:nvPr/>
          </p:nvCxnSpPr>
          <p:spPr bwMode="auto">
            <a:xfrm>
              <a:off x="3997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4" name="AutoShape 25"/>
            <p:cNvCxnSpPr>
              <a:cxnSpLocks noChangeShapeType="1"/>
              <a:endCxn id="158731" idx="1"/>
            </p:cNvCxnSpPr>
            <p:nvPr/>
          </p:nvCxnSpPr>
          <p:spPr bwMode="auto">
            <a:xfrm>
              <a:off x="3661" y="2557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8745" name="AutoShape 26"/>
            <p:cNvCxnSpPr>
              <a:cxnSpLocks noChangeShapeType="1"/>
              <a:endCxn id="158731" idx="2"/>
            </p:cNvCxnSpPr>
            <p:nvPr/>
          </p:nvCxnSpPr>
          <p:spPr bwMode="auto">
            <a:xfrm rot="-5400000">
              <a:off x="2808" y="2976"/>
              <a:ext cx="1152" cy="81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8746" name="Line 27"/>
            <p:cNvSpPr>
              <a:spLocks noChangeShapeType="1"/>
            </p:cNvSpPr>
            <p:nvPr/>
          </p:nvSpPr>
          <p:spPr bwMode="auto">
            <a:xfrm flipH="1">
              <a:off x="2976" y="398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47" name="Text Box 28"/>
            <p:cNvSpPr txBox="1">
              <a:spLocks noChangeArrowheads="1"/>
            </p:cNvSpPr>
            <p:nvPr/>
          </p:nvSpPr>
          <p:spPr bwMode="auto">
            <a:xfrm>
              <a:off x="4080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48" name="Text Box 29"/>
            <p:cNvSpPr txBox="1">
              <a:spLocks noChangeArrowheads="1"/>
            </p:cNvSpPr>
            <p:nvPr/>
          </p:nvSpPr>
          <p:spPr bwMode="auto">
            <a:xfrm>
              <a:off x="3456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8749" name="Text Box 30"/>
            <p:cNvSpPr txBox="1">
              <a:spLocks noChangeArrowheads="1"/>
            </p:cNvSpPr>
            <p:nvPr/>
          </p:nvSpPr>
          <p:spPr bwMode="auto">
            <a:xfrm>
              <a:off x="4368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50" name="Text Box 31"/>
            <p:cNvSpPr txBox="1">
              <a:spLocks noChangeArrowheads="1"/>
            </p:cNvSpPr>
            <p:nvPr/>
          </p:nvSpPr>
          <p:spPr bwMode="auto">
            <a:xfrm>
              <a:off x="4512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51" name="Text Box 32"/>
            <p:cNvSpPr txBox="1">
              <a:spLocks noChangeArrowheads="1"/>
            </p:cNvSpPr>
            <p:nvPr/>
          </p:nvSpPr>
          <p:spPr bwMode="auto">
            <a:xfrm>
              <a:off x="4320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8752" name="Line 33"/>
            <p:cNvSpPr>
              <a:spLocks noChangeShapeType="1"/>
            </p:cNvSpPr>
            <p:nvPr/>
          </p:nvSpPr>
          <p:spPr bwMode="auto">
            <a:xfrm flipH="1">
              <a:off x="316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3" name="Line 34"/>
            <p:cNvSpPr>
              <a:spLocks noChangeShapeType="1"/>
            </p:cNvSpPr>
            <p:nvPr/>
          </p:nvSpPr>
          <p:spPr bwMode="auto">
            <a:xfrm>
              <a:off x="340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4" name="Line 35"/>
            <p:cNvSpPr>
              <a:spLocks noChangeShapeType="1"/>
            </p:cNvSpPr>
            <p:nvPr/>
          </p:nvSpPr>
          <p:spPr bwMode="auto">
            <a:xfrm flipH="1">
              <a:off x="355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5" name="Line 36"/>
            <p:cNvSpPr>
              <a:spLocks noChangeShapeType="1"/>
            </p:cNvSpPr>
            <p:nvPr/>
          </p:nvSpPr>
          <p:spPr bwMode="auto">
            <a:xfrm>
              <a:off x="379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6" name="Line 37"/>
            <p:cNvSpPr>
              <a:spLocks noChangeShapeType="1"/>
            </p:cNvSpPr>
            <p:nvPr/>
          </p:nvSpPr>
          <p:spPr bwMode="auto">
            <a:xfrm flipH="1">
              <a:off x="393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7" name="Line 38"/>
            <p:cNvSpPr>
              <a:spLocks noChangeShapeType="1"/>
            </p:cNvSpPr>
            <p:nvPr/>
          </p:nvSpPr>
          <p:spPr bwMode="auto">
            <a:xfrm>
              <a:off x="417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8" name="Line 39"/>
            <p:cNvSpPr>
              <a:spLocks noChangeShapeType="1"/>
            </p:cNvSpPr>
            <p:nvPr/>
          </p:nvSpPr>
          <p:spPr bwMode="auto">
            <a:xfrm flipH="1">
              <a:off x="432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59" name="Line 40"/>
            <p:cNvSpPr>
              <a:spLocks noChangeShapeType="1"/>
            </p:cNvSpPr>
            <p:nvPr/>
          </p:nvSpPr>
          <p:spPr bwMode="auto">
            <a:xfrm>
              <a:off x="456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8760" name="Text Box 41"/>
            <p:cNvSpPr txBox="1">
              <a:spLocks noChangeArrowheads="1"/>
            </p:cNvSpPr>
            <p:nvPr/>
          </p:nvSpPr>
          <p:spPr bwMode="auto">
            <a:xfrm>
              <a:off x="3936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8761" name="Text Box 42"/>
            <p:cNvSpPr txBox="1">
              <a:spLocks noChangeArrowheads="1"/>
            </p:cNvSpPr>
            <p:nvPr/>
          </p:nvSpPr>
          <p:spPr bwMode="auto">
            <a:xfrm>
              <a:off x="360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62" name="Text Box 43"/>
            <p:cNvSpPr txBox="1">
              <a:spLocks noChangeArrowheads="1"/>
            </p:cNvSpPr>
            <p:nvPr/>
          </p:nvSpPr>
          <p:spPr bwMode="auto">
            <a:xfrm>
              <a:off x="312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8763" name="Text Box 44"/>
            <p:cNvSpPr txBox="1">
              <a:spLocks noChangeArrowheads="1"/>
            </p:cNvSpPr>
            <p:nvPr/>
          </p:nvSpPr>
          <p:spPr bwMode="auto">
            <a:xfrm>
              <a:off x="4128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64" name="Text Box 45"/>
            <p:cNvSpPr txBox="1">
              <a:spLocks noChangeArrowheads="1"/>
            </p:cNvSpPr>
            <p:nvPr/>
          </p:nvSpPr>
          <p:spPr bwMode="auto">
            <a:xfrm>
              <a:off x="3936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58765" name="Text Box 46"/>
            <p:cNvSpPr txBox="1">
              <a:spLocks noChangeArrowheads="1"/>
            </p:cNvSpPr>
            <p:nvPr/>
          </p:nvSpPr>
          <p:spPr bwMode="auto">
            <a:xfrm>
              <a:off x="3744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66" name="Text Box 47"/>
            <p:cNvSpPr txBox="1">
              <a:spLocks noChangeArrowheads="1"/>
            </p:cNvSpPr>
            <p:nvPr/>
          </p:nvSpPr>
          <p:spPr bwMode="auto">
            <a:xfrm>
              <a:off x="3552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58767" name="Text Box 48"/>
            <p:cNvSpPr txBox="1">
              <a:spLocks noChangeArrowheads="1"/>
            </p:cNvSpPr>
            <p:nvPr/>
          </p:nvSpPr>
          <p:spPr bwMode="auto">
            <a:xfrm>
              <a:off x="3360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58768" name="Text Box 49"/>
            <p:cNvSpPr txBox="1">
              <a:spLocks noChangeArrowheads="1"/>
            </p:cNvSpPr>
            <p:nvPr/>
          </p:nvSpPr>
          <p:spPr bwMode="auto">
            <a:xfrm>
              <a:off x="3168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</p:grpSp>
      <p:sp>
        <p:nvSpPr>
          <p:cNvPr id="158728" name="자유형 1"/>
          <p:cNvSpPr>
            <a:spLocks/>
          </p:cNvSpPr>
          <p:nvPr/>
        </p:nvSpPr>
        <p:spPr bwMode="auto">
          <a:xfrm>
            <a:off x="7830874" y="5141934"/>
            <a:ext cx="1664350" cy="611202"/>
          </a:xfrm>
          <a:custGeom>
            <a:avLst/>
            <a:gdLst>
              <a:gd name="T0" fmla="*/ 10785 w 1684421"/>
              <a:gd name="T1" fmla="*/ 199776 h 620295"/>
              <a:gd name="T2" fmla="*/ 10785 w 1684421"/>
              <a:gd name="T3" fmla="*/ 389038 h 620295"/>
              <a:gd name="T4" fmla="*/ 59298 w 1684421"/>
              <a:gd name="T5" fmla="*/ 467897 h 620295"/>
              <a:gd name="T6" fmla="*/ 140152 w 1684421"/>
              <a:gd name="T7" fmla="*/ 515213 h 620295"/>
              <a:gd name="T8" fmla="*/ 204839 w 1684421"/>
              <a:gd name="T9" fmla="*/ 562530 h 620295"/>
              <a:gd name="T10" fmla="*/ 366554 w 1684421"/>
              <a:gd name="T11" fmla="*/ 599329 h 620295"/>
              <a:gd name="T12" fmla="*/ 549829 w 1684421"/>
              <a:gd name="T13" fmla="*/ 567787 h 620295"/>
              <a:gd name="T14" fmla="*/ 582174 w 1684421"/>
              <a:gd name="T15" fmla="*/ 488927 h 620295"/>
              <a:gd name="T16" fmla="*/ 614516 w 1684421"/>
              <a:gd name="T17" fmla="*/ 352237 h 620295"/>
              <a:gd name="T18" fmla="*/ 646859 w 1684421"/>
              <a:gd name="T19" fmla="*/ 320695 h 620295"/>
              <a:gd name="T20" fmla="*/ 722326 w 1684421"/>
              <a:gd name="T21" fmla="*/ 278632 h 620295"/>
              <a:gd name="T22" fmla="*/ 808573 w 1684421"/>
              <a:gd name="T23" fmla="*/ 231320 h 620295"/>
              <a:gd name="T24" fmla="*/ 894822 w 1684421"/>
              <a:gd name="T25" fmla="*/ 199776 h 620295"/>
              <a:gd name="T26" fmla="*/ 1088879 w 1684421"/>
              <a:gd name="T27" fmla="*/ 199776 h 620295"/>
              <a:gd name="T28" fmla="*/ 1158955 w 1684421"/>
              <a:gd name="T29" fmla="*/ 241835 h 620295"/>
              <a:gd name="T30" fmla="*/ 1250597 w 1684421"/>
              <a:gd name="T31" fmla="*/ 346980 h 620295"/>
              <a:gd name="T32" fmla="*/ 1304501 w 1684421"/>
              <a:gd name="T33" fmla="*/ 436354 h 620295"/>
              <a:gd name="T34" fmla="*/ 1390747 w 1684421"/>
              <a:gd name="T35" fmla="*/ 499441 h 620295"/>
              <a:gd name="T36" fmla="*/ 1450043 w 1684421"/>
              <a:gd name="T37" fmla="*/ 541500 h 620295"/>
              <a:gd name="T38" fmla="*/ 1665663 w 1684421"/>
              <a:gd name="T39" fmla="*/ 541500 h 620295"/>
              <a:gd name="T40" fmla="*/ 1698005 w 1684421"/>
              <a:gd name="T41" fmla="*/ 499441 h 620295"/>
              <a:gd name="T42" fmla="*/ 1681834 w 1684421"/>
              <a:gd name="T43" fmla="*/ 310180 h 620295"/>
              <a:gd name="T44" fmla="*/ 1622538 w 1684421"/>
              <a:gd name="T45" fmla="*/ 194520 h 620295"/>
              <a:gd name="T46" fmla="*/ 1595586 w 1684421"/>
              <a:gd name="T47" fmla="*/ 152461 h 620295"/>
              <a:gd name="T48" fmla="*/ 1557853 w 1684421"/>
              <a:gd name="T49" fmla="*/ 120917 h 620295"/>
              <a:gd name="T50" fmla="*/ 1503947 w 1684421"/>
              <a:gd name="T51" fmla="*/ 89374 h 620295"/>
              <a:gd name="T52" fmla="*/ 1460824 w 1684421"/>
              <a:gd name="T53" fmla="*/ 73602 h 620295"/>
              <a:gd name="T54" fmla="*/ 1401529 w 1684421"/>
              <a:gd name="T55" fmla="*/ 52573 h 620295"/>
              <a:gd name="T56" fmla="*/ 1153566 w 1684421"/>
              <a:gd name="T57" fmla="*/ 0 h 620295"/>
              <a:gd name="T58" fmla="*/ 355772 w 1684421"/>
              <a:gd name="T59" fmla="*/ 21030 h 620295"/>
              <a:gd name="T60" fmla="*/ 269524 w 1684421"/>
              <a:gd name="T61" fmla="*/ 52573 h 620295"/>
              <a:gd name="T62" fmla="*/ 194057 w 1684421"/>
              <a:gd name="T63" fmla="*/ 73602 h 620295"/>
              <a:gd name="T64" fmla="*/ 102419 w 1684421"/>
              <a:gd name="T65" fmla="*/ 115660 h 620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684421" h="620295">
                <a:moveTo>
                  <a:pt x="21389" y="155074"/>
                </a:moveTo>
                <a:cubicBezTo>
                  <a:pt x="6238" y="169334"/>
                  <a:pt x="14459" y="187204"/>
                  <a:pt x="10695" y="203200"/>
                </a:cubicBezTo>
                <a:cubicBezTo>
                  <a:pt x="7329" y="217508"/>
                  <a:pt x="0" y="231280"/>
                  <a:pt x="0" y="245979"/>
                </a:cubicBezTo>
                <a:cubicBezTo>
                  <a:pt x="0" y="296015"/>
                  <a:pt x="4489" y="346056"/>
                  <a:pt x="10695" y="395705"/>
                </a:cubicBezTo>
                <a:cubicBezTo>
                  <a:pt x="12300" y="408549"/>
                  <a:pt x="47426" y="453427"/>
                  <a:pt x="48126" y="454526"/>
                </a:cubicBezTo>
                <a:cubicBezTo>
                  <a:pt x="52406" y="461251"/>
                  <a:pt x="53184" y="470279"/>
                  <a:pt x="58821" y="475916"/>
                </a:cubicBezTo>
                <a:cubicBezTo>
                  <a:pt x="64457" y="481553"/>
                  <a:pt x="73918" y="481717"/>
                  <a:pt x="80210" y="486611"/>
                </a:cubicBezTo>
                <a:cubicBezTo>
                  <a:pt x="132271" y="527103"/>
                  <a:pt x="79469" y="504188"/>
                  <a:pt x="139031" y="524042"/>
                </a:cubicBezTo>
                <a:cubicBezTo>
                  <a:pt x="157883" y="561746"/>
                  <a:pt x="137758" y="534100"/>
                  <a:pt x="181810" y="556126"/>
                </a:cubicBezTo>
                <a:cubicBezTo>
                  <a:pt x="189782" y="560112"/>
                  <a:pt x="194630" y="569721"/>
                  <a:pt x="203200" y="572169"/>
                </a:cubicBezTo>
                <a:cubicBezTo>
                  <a:pt x="245216" y="584174"/>
                  <a:pt x="290082" y="585086"/>
                  <a:pt x="331537" y="598905"/>
                </a:cubicBezTo>
                <a:cubicBezTo>
                  <a:pt x="342232" y="602470"/>
                  <a:pt x="352489" y="607819"/>
                  <a:pt x="363621" y="609600"/>
                </a:cubicBezTo>
                <a:cubicBezTo>
                  <a:pt x="397247" y="614980"/>
                  <a:pt x="431354" y="616730"/>
                  <a:pt x="465221" y="620295"/>
                </a:cubicBezTo>
                <a:cubicBezTo>
                  <a:pt x="491958" y="606035"/>
                  <a:pt x="524561" y="599485"/>
                  <a:pt x="545431" y="577516"/>
                </a:cubicBezTo>
                <a:cubicBezTo>
                  <a:pt x="560960" y="561170"/>
                  <a:pt x="554314" y="532107"/>
                  <a:pt x="566821" y="513347"/>
                </a:cubicBezTo>
                <a:lnTo>
                  <a:pt x="577516" y="497305"/>
                </a:lnTo>
                <a:cubicBezTo>
                  <a:pt x="581081" y="481263"/>
                  <a:pt x="585394" y="465369"/>
                  <a:pt x="588210" y="449179"/>
                </a:cubicBezTo>
                <a:cubicBezTo>
                  <a:pt x="589640" y="440956"/>
                  <a:pt x="587516" y="376678"/>
                  <a:pt x="609600" y="358274"/>
                </a:cubicBezTo>
                <a:cubicBezTo>
                  <a:pt x="615724" y="353171"/>
                  <a:pt x="623859" y="351144"/>
                  <a:pt x="630989" y="347579"/>
                </a:cubicBezTo>
                <a:cubicBezTo>
                  <a:pt x="634554" y="340449"/>
                  <a:pt x="637051" y="332677"/>
                  <a:pt x="641684" y="326190"/>
                </a:cubicBezTo>
                <a:cubicBezTo>
                  <a:pt x="657233" y="304421"/>
                  <a:pt x="653889" y="313836"/>
                  <a:pt x="673768" y="304800"/>
                </a:cubicBezTo>
                <a:cubicBezTo>
                  <a:pt x="688282" y="298203"/>
                  <a:pt x="703793" y="292976"/>
                  <a:pt x="716547" y="283411"/>
                </a:cubicBezTo>
                <a:cubicBezTo>
                  <a:pt x="758622" y="251856"/>
                  <a:pt x="715655" y="281184"/>
                  <a:pt x="764674" y="256674"/>
                </a:cubicBezTo>
                <a:cubicBezTo>
                  <a:pt x="793178" y="242422"/>
                  <a:pt x="767737" y="247781"/>
                  <a:pt x="802105" y="235284"/>
                </a:cubicBezTo>
                <a:cubicBezTo>
                  <a:pt x="814300" y="230849"/>
                  <a:pt x="827342" y="229025"/>
                  <a:pt x="839537" y="224590"/>
                </a:cubicBezTo>
                <a:cubicBezTo>
                  <a:pt x="895820" y="204124"/>
                  <a:pt x="821844" y="223452"/>
                  <a:pt x="887663" y="203200"/>
                </a:cubicBezTo>
                <a:cubicBezTo>
                  <a:pt x="901712" y="198877"/>
                  <a:pt x="916182" y="196070"/>
                  <a:pt x="930442" y="192505"/>
                </a:cubicBezTo>
                <a:cubicBezTo>
                  <a:pt x="980351" y="196070"/>
                  <a:pt x="1030496" y="197179"/>
                  <a:pt x="1080168" y="203200"/>
                </a:cubicBezTo>
                <a:cubicBezTo>
                  <a:pt x="1110925" y="206928"/>
                  <a:pt x="1105729" y="218360"/>
                  <a:pt x="1128295" y="235284"/>
                </a:cubicBezTo>
                <a:cubicBezTo>
                  <a:pt x="1134672" y="240067"/>
                  <a:pt x="1143198" y="241346"/>
                  <a:pt x="1149684" y="245979"/>
                </a:cubicBezTo>
                <a:cubicBezTo>
                  <a:pt x="1174621" y="263792"/>
                  <a:pt x="1158909" y="259333"/>
                  <a:pt x="1176421" y="283411"/>
                </a:cubicBezTo>
                <a:cubicBezTo>
                  <a:pt x="1195054" y="309032"/>
                  <a:pt x="1218324" y="330661"/>
                  <a:pt x="1240589" y="352926"/>
                </a:cubicBezTo>
                <a:cubicBezTo>
                  <a:pt x="1266530" y="430750"/>
                  <a:pt x="1234371" y="356159"/>
                  <a:pt x="1267326" y="395705"/>
                </a:cubicBezTo>
                <a:cubicBezTo>
                  <a:pt x="1292540" y="425961"/>
                  <a:pt x="1261050" y="410820"/>
                  <a:pt x="1294063" y="443832"/>
                </a:cubicBezTo>
                <a:cubicBezTo>
                  <a:pt x="1299700" y="449469"/>
                  <a:pt x="1308323" y="450961"/>
                  <a:pt x="1315453" y="454526"/>
                </a:cubicBezTo>
                <a:cubicBezTo>
                  <a:pt x="1335847" y="505515"/>
                  <a:pt x="1312788" y="465035"/>
                  <a:pt x="1379621" y="508000"/>
                </a:cubicBezTo>
                <a:cubicBezTo>
                  <a:pt x="1388103" y="513453"/>
                  <a:pt x="1393354" y="522828"/>
                  <a:pt x="1401010" y="529390"/>
                </a:cubicBezTo>
                <a:cubicBezTo>
                  <a:pt x="1407307" y="534788"/>
                  <a:pt x="1431619" y="549263"/>
                  <a:pt x="1438442" y="550779"/>
                </a:cubicBezTo>
                <a:cubicBezTo>
                  <a:pt x="1463049" y="556247"/>
                  <a:pt x="1488351" y="557909"/>
                  <a:pt x="1513305" y="561474"/>
                </a:cubicBezTo>
                <a:cubicBezTo>
                  <a:pt x="1559649" y="557909"/>
                  <a:pt x="1606264" y="556922"/>
                  <a:pt x="1652337" y="550779"/>
                </a:cubicBezTo>
                <a:cubicBezTo>
                  <a:pt x="1660238" y="549725"/>
                  <a:pt x="1668943" y="546461"/>
                  <a:pt x="1673726" y="540084"/>
                </a:cubicBezTo>
                <a:cubicBezTo>
                  <a:pt x="1680490" y="531065"/>
                  <a:pt x="1680856" y="518695"/>
                  <a:pt x="1684421" y="508000"/>
                </a:cubicBezTo>
                <a:cubicBezTo>
                  <a:pt x="1680856" y="449179"/>
                  <a:pt x="1678620" y="390262"/>
                  <a:pt x="1673726" y="331537"/>
                </a:cubicBezTo>
                <a:cubicBezTo>
                  <a:pt x="1673258" y="325920"/>
                  <a:pt x="1670711" y="320626"/>
                  <a:pt x="1668379" y="315495"/>
                </a:cubicBezTo>
                <a:cubicBezTo>
                  <a:pt x="1642963" y="259581"/>
                  <a:pt x="1654786" y="288890"/>
                  <a:pt x="1630947" y="245979"/>
                </a:cubicBezTo>
                <a:cubicBezTo>
                  <a:pt x="1623184" y="232005"/>
                  <a:pt x="1614515" y="212723"/>
                  <a:pt x="1609558" y="197853"/>
                </a:cubicBezTo>
                <a:cubicBezTo>
                  <a:pt x="1607234" y="190881"/>
                  <a:pt x="1608105" y="182695"/>
                  <a:pt x="1604210" y="176463"/>
                </a:cubicBezTo>
                <a:cubicBezTo>
                  <a:pt x="1598866" y="167913"/>
                  <a:pt x="1589383" y="162729"/>
                  <a:pt x="1582821" y="155074"/>
                </a:cubicBezTo>
                <a:cubicBezTo>
                  <a:pt x="1578639" y="150194"/>
                  <a:pt x="1577006" y="143214"/>
                  <a:pt x="1572126" y="139032"/>
                </a:cubicBezTo>
                <a:cubicBezTo>
                  <a:pt x="1564235" y="132268"/>
                  <a:pt x="1553593" y="129371"/>
                  <a:pt x="1545389" y="122990"/>
                </a:cubicBezTo>
                <a:cubicBezTo>
                  <a:pt x="1537430" y="116800"/>
                  <a:pt x="1532646" y="106788"/>
                  <a:pt x="1524000" y="101600"/>
                </a:cubicBezTo>
                <a:cubicBezTo>
                  <a:pt x="1514333" y="95800"/>
                  <a:pt x="1502383" y="95092"/>
                  <a:pt x="1491916" y="90905"/>
                </a:cubicBezTo>
                <a:cubicBezTo>
                  <a:pt x="1484515" y="87945"/>
                  <a:pt x="1477990" y="83010"/>
                  <a:pt x="1470526" y="80211"/>
                </a:cubicBezTo>
                <a:cubicBezTo>
                  <a:pt x="1463645" y="77631"/>
                  <a:pt x="1456227" y="76797"/>
                  <a:pt x="1449137" y="74863"/>
                </a:cubicBezTo>
                <a:cubicBezTo>
                  <a:pt x="1436618" y="71449"/>
                  <a:pt x="1423900" y="68604"/>
                  <a:pt x="1411705" y="64169"/>
                </a:cubicBezTo>
                <a:cubicBezTo>
                  <a:pt x="1404214" y="61445"/>
                  <a:pt x="1397314" y="57291"/>
                  <a:pt x="1390316" y="53474"/>
                </a:cubicBezTo>
                <a:cubicBezTo>
                  <a:pt x="1368978" y="41835"/>
                  <a:pt x="1349910" y="27727"/>
                  <a:pt x="1326147" y="21390"/>
                </a:cubicBezTo>
                <a:cubicBezTo>
                  <a:pt x="1265327" y="5172"/>
                  <a:pt x="1208732" y="5366"/>
                  <a:pt x="1144337" y="0"/>
                </a:cubicBezTo>
                <a:lnTo>
                  <a:pt x="385010" y="10695"/>
                </a:lnTo>
                <a:cubicBezTo>
                  <a:pt x="373741" y="11000"/>
                  <a:pt x="363701" y="18075"/>
                  <a:pt x="352926" y="21390"/>
                </a:cubicBezTo>
                <a:cubicBezTo>
                  <a:pt x="315801" y="32813"/>
                  <a:pt x="320489" y="28676"/>
                  <a:pt x="288758" y="42779"/>
                </a:cubicBezTo>
                <a:cubicBezTo>
                  <a:pt x="281473" y="46017"/>
                  <a:pt x="274987" y="51130"/>
                  <a:pt x="267368" y="53474"/>
                </a:cubicBezTo>
                <a:cubicBezTo>
                  <a:pt x="251661" y="58307"/>
                  <a:pt x="235043" y="59654"/>
                  <a:pt x="219242" y="64169"/>
                </a:cubicBezTo>
                <a:cubicBezTo>
                  <a:pt x="210013" y="66806"/>
                  <a:pt x="201526" y="71583"/>
                  <a:pt x="192505" y="74863"/>
                </a:cubicBezTo>
                <a:cubicBezTo>
                  <a:pt x="181910" y="78715"/>
                  <a:pt x="170723" y="80979"/>
                  <a:pt x="160421" y="85558"/>
                </a:cubicBezTo>
                <a:cubicBezTo>
                  <a:pt x="116491" y="105083"/>
                  <a:pt x="186403" y="93412"/>
                  <a:pt x="101600" y="117642"/>
                </a:cubicBezTo>
                <a:cubicBezTo>
                  <a:pt x="60336" y="129432"/>
                  <a:pt x="36540" y="140814"/>
                  <a:pt x="21389" y="155074"/>
                </a:cubicBezTo>
                <a:close/>
              </a:path>
            </a:pathLst>
          </a:custGeom>
          <a:solidFill>
            <a:srgbClr val="FF0000">
              <a:alpha val="50195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8729" name="TextBox 2"/>
          <p:cNvSpPr txBox="1">
            <a:spLocks noChangeArrowheads="1"/>
          </p:cNvSpPr>
          <p:nvPr/>
        </p:nvSpPr>
        <p:spPr bwMode="auto">
          <a:xfrm>
            <a:off x="6835712" y="6284411"/>
            <a:ext cx="3195490" cy="51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 ( S3 S5 )   ( S1 S2 )   </a:t>
            </a:r>
            <a:r>
              <a:rPr lang="en-US" altLang="ko-KR" sz="1382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S4 S6 )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382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58730" name="오른쪽 화살표 3"/>
          <p:cNvSpPr>
            <a:spLocks noChangeArrowheads="1"/>
          </p:cNvSpPr>
          <p:nvPr/>
        </p:nvSpPr>
        <p:spPr bwMode="auto">
          <a:xfrm rot="21386088" flipH="1">
            <a:off x="4889268" y="5372310"/>
            <a:ext cx="2897725" cy="236645"/>
          </a:xfrm>
          <a:prstGeom prst="rightArrow">
            <a:avLst>
              <a:gd name="adj1" fmla="val 50000"/>
              <a:gd name="adj2" fmla="val 49774"/>
            </a:avLst>
          </a:prstGeom>
          <a:solidFill>
            <a:srgbClr val="FF6600">
              <a:alpha val="50195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928574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State minimized sequence detector for 010 or 110 </a:t>
            </a:r>
          </a:p>
        </p:txBody>
      </p:sp>
      <p:sp>
        <p:nvSpPr>
          <p:cNvPr id="160771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02E0EB35-4401-4B74-8718-6870526334E9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59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grpSp>
        <p:nvGrpSpPr>
          <p:cNvPr id="160772" name="Group 2"/>
          <p:cNvGrpSpPr>
            <a:grpSpLocks/>
          </p:cNvGrpSpPr>
          <p:nvPr/>
        </p:nvGrpSpPr>
        <p:grpSpPr bwMode="auto">
          <a:xfrm>
            <a:off x="4077466" y="2106296"/>
            <a:ext cx="6099483" cy="1548378"/>
            <a:chOff x="1532" y="1124"/>
            <a:chExt cx="3892" cy="988"/>
          </a:xfrm>
        </p:grpSpPr>
        <p:sp>
          <p:nvSpPr>
            <p:cNvPr id="160822" name="Rectangle 3"/>
            <p:cNvSpPr>
              <a:spLocks noChangeArrowheads="1"/>
            </p:cNvSpPr>
            <p:nvPr/>
          </p:nvSpPr>
          <p:spPr bwMode="auto">
            <a:xfrm>
              <a:off x="1552" y="1136"/>
              <a:ext cx="3872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S1'	S1'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 + 1	S1'	S3'	S4'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X0	S3'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X1	S4'	S0	S0	1	0</a:t>
              </a:r>
            </a:p>
          </p:txBody>
        </p:sp>
        <p:sp>
          <p:nvSpPr>
            <p:cNvPr id="160823" name="Line 4"/>
            <p:cNvSpPr>
              <a:spLocks noChangeShapeType="1"/>
            </p:cNvSpPr>
            <p:nvPr/>
          </p:nvSpPr>
          <p:spPr bwMode="auto">
            <a:xfrm>
              <a:off x="1532" y="1448"/>
              <a:ext cx="37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824" name="Line 5"/>
            <p:cNvSpPr>
              <a:spLocks noChangeShapeType="1"/>
            </p:cNvSpPr>
            <p:nvPr/>
          </p:nvSpPr>
          <p:spPr bwMode="auto">
            <a:xfrm>
              <a:off x="4272" y="1124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825" name="Line 6"/>
            <p:cNvSpPr>
              <a:spLocks noChangeShapeType="1"/>
            </p:cNvSpPr>
            <p:nvPr/>
          </p:nvSpPr>
          <p:spPr bwMode="auto">
            <a:xfrm>
              <a:off x="3224" y="1124"/>
              <a:ext cx="0" cy="9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826" name="Line 7"/>
            <p:cNvSpPr>
              <a:spLocks noChangeShapeType="1"/>
            </p:cNvSpPr>
            <p:nvPr/>
          </p:nvSpPr>
          <p:spPr bwMode="auto">
            <a:xfrm>
              <a:off x="2288" y="1132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827" name="Rectangle 8"/>
            <p:cNvSpPr>
              <a:spLocks noChangeArrowheads="1"/>
            </p:cNvSpPr>
            <p:nvPr/>
          </p:nvSpPr>
          <p:spPr bwMode="auto">
            <a:xfrm>
              <a:off x="1532" y="1124"/>
              <a:ext cx="3776" cy="9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607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Minimized FSM: A Simple Illustration</a:t>
            </a:r>
          </a:p>
        </p:txBody>
      </p:sp>
      <p:sp>
        <p:nvSpPr>
          <p:cNvPr id="160774" name="Oval 12"/>
          <p:cNvSpPr>
            <a:spLocks noChangeArrowheads="1"/>
          </p:cNvSpPr>
          <p:nvPr/>
        </p:nvSpPr>
        <p:spPr bwMode="auto">
          <a:xfrm>
            <a:off x="3889404" y="3930499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S0</a:t>
            </a:r>
          </a:p>
        </p:txBody>
      </p:sp>
      <p:sp>
        <p:nvSpPr>
          <p:cNvPr id="160775" name="Oval 13"/>
          <p:cNvSpPr>
            <a:spLocks noChangeArrowheads="1"/>
          </p:cNvSpPr>
          <p:nvPr/>
        </p:nvSpPr>
        <p:spPr bwMode="auto">
          <a:xfrm>
            <a:off x="3889404" y="4757973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S1’</a:t>
            </a:r>
          </a:p>
        </p:txBody>
      </p:sp>
      <p:sp>
        <p:nvSpPr>
          <p:cNvPr id="160776" name="Oval 14"/>
          <p:cNvSpPr>
            <a:spLocks noChangeArrowheads="1"/>
          </p:cNvSpPr>
          <p:nvPr/>
        </p:nvSpPr>
        <p:spPr bwMode="auto">
          <a:xfrm>
            <a:off x="3287605" y="5359772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S3’</a:t>
            </a:r>
          </a:p>
        </p:txBody>
      </p:sp>
      <p:sp>
        <p:nvSpPr>
          <p:cNvPr id="160777" name="Oval 15"/>
          <p:cNvSpPr>
            <a:spLocks noChangeArrowheads="1"/>
          </p:cNvSpPr>
          <p:nvPr/>
        </p:nvSpPr>
        <p:spPr bwMode="auto">
          <a:xfrm>
            <a:off x="4491203" y="5339399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S4’</a:t>
            </a:r>
          </a:p>
        </p:txBody>
      </p:sp>
      <p:cxnSp>
        <p:nvCxnSpPr>
          <p:cNvPr id="160778" name="AutoShape 16"/>
          <p:cNvCxnSpPr>
            <a:cxnSpLocks noChangeShapeType="1"/>
            <a:stCxn id="160775" idx="3"/>
            <a:endCxn id="160776" idx="0"/>
          </p:cNvCxnSpPr>
          <p:nvPr/>
        </p:nvCxnSpPr>
        <p:spPr bwMode="auto">
          <a:xfrm flipH="1">
            <a:off x="3475668" y="5079246"/>
            <a:ext cx="468589" cy="28052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79" name="AutoShape 17"/>
          <p:cNvCxnSpPr>
            <a:cxnSpLocks noChangeShapeType="1"/>
            <a:stCxn id="160775" idx="5"/>
            <a:endCxn id="160777" idx="0"/>
          </p:cNvCxnSpPr>
          <p:nvPr/>
        </p:nvCxnSpPr>
        <p:spPr bwMode="auto">
          <a:xfrm>
            <a:off x="4210677" y="5079246"/>
            <a:ext cx="468588" cy="26015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80" name="AutoShape 18"/>
          <p:cNvCxnSpPr>
            <a:cxnSpLocks noChangeShapeType="1"/>
            <a:stCxn id="160774" idx="4"/>
            <a:endCxn id="160775" idx="0"/>
          </p:cNvCxnSpPr>
          <p:nvPr/>
        </p:nvCxnSpPr>
        <p:spPr bwMode="auto">
          <a:xfrm>
            <a:off x="4077466" y="4306623"/>
            <a:ext cx="0" cy="45134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81" name="AutoShape 19"/>
          <p:cNvCxnSpPr>
            <a:cxnSpLocks noChangeShapeType="1"/>
            <a:endCxn id="160774" idx="1"/>
          </p:cNvCxnSpPr>
          <p:nvPr/>
        </p:nvCxnSpPr>
        <p:spPr bwMode="auto">
          <a:xfrm>
            <a:off x="3684104" y="3725199"/>
            <a:ext cx="260153" cy="26015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82" name="AutoShape 20"/>
          <p:cNvCxnSpPr>
            <a:cxnSpLocks noChangeShapeType="1"/>
            <a:stCxn id="160783" idx="1"/>
            <a:endCxn id="160774" idx="2"/>
          </p:cNvCxnSpPr>
          <p:nvPr/>
        </p:nvCxnSpPr>
        <p:spPr bwMode="auto">
          <a:xfrm rot="5400000" flipH="1" flipV="1">
            <a:off x="2074605" y="4353640"/>
            <a:ext cx="2046743" cy="1579722"/>
          </a:xfrm>
          <a:prstGeom prst="bentConnector4">
            <a:avLst>
              <a:gd name="adj1" fmla="val 99921"/>
              <a:gd name="adj2" fmla="val 85713"/>
            </a:avLst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783" name="Line 21"/>
          <p:cNvSpPr>
            <a:spLocks noChangeShapeType="1"/>
          </p:cNvSpPr>
          <p:nvPr/>
        </p:nvSpPr>
        <p:spPr bwMode="auto">
          <a:xfrm flipH="1">
            <a:off x="2309682" y="6166872"/>
            <a:ext cx="26328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784" name="Text Box 22"/>
          <p:cNvSpPr txBox="1">
            <a:spLocks noChangeArrowheads="1"/>
          </p:cNvSpPr>
          <p:nvPr/>
        </p:nvSpPr>
        <p:spPr bwMode="auto">
          <a:xfrm>
            <a:off x="4039854" y="4361476"/>
            <a:ext cx="521297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X</a:t>
            </a: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/0</a:t>
            </a:r>
          </a:p>
        </p:txBody>
      </p:sp>
      <p:sp>
        <p:nvSpPr>
          <p:cNvPr id="160785" name="Text Box 23"/>
          <p:cNvSpPr txBox="1">
            <a:spLocks noChangeArrowheads="1"/>
          </p:cNvSpPr>
          <p:nvPr/>
        </p:nvSpPr>
        <p:spPr bwMode="auto">
          <a:xfrm>
            <a:off x="4340754" y="4983647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786" name="Text Box 24"/>
          <p:cNvSpPr txBox="1">
            <a:spLocks noChangeArrowheads="1"/>
          </p:cNvSpPr>
          <p:nvPr/>
        </p:nvSpPr>
        <p:spPr bwMode="auto">
          <a:xfrm>
            <a:off x="4792103" y="5735896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787" name="Text Box 25"/>
          <p:cNvSpPr txBox="1">
            <a:spLocks noChangeArrowheads="1"/>
          </p:cNvSpPr>
          <p:nvPr/>
        </p:nvSpPr>
        <p:spPr bwMode="auto">
          <a:xfrm>
            <a:off x="4039854" y="5735896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0/1</a:t>
            </a:r>
          </a:p>
        </p:txBody>
      </p:sp>
      <p:sp>
        <p:nvSpPr>
          <p:cNvPr id="160788" name="Line 26"/>
          <p:cNvSpPr>
            <a:spLocks noChangeShapeType="1"/>
          </p:cNvSpPr>
          <p:nvPr/>
        </p:nvSpPr>
        <p:spPr bwMode="auto">
          <a:xfrm>
            <a:off x="3475667" y="5735896"/>
            <a:ext cx="0" cy="45134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789" name="Line 27"/>
          <p:cNvSpPr>
            <a:spLocks noChangeShapeType="1"/>
          </p:cNvSpPr>
          <p:nvPr/>
        </p:nvSpPr>
        <p:spPr bwMode="auto">
          <a:xfrm flipH="1">
            <a:off x="4415978" y="5640298"/>
            <a:ext cx="150450" cy="5265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790" name="Line 28"/>
          <p:cNvSpPr>
            <a:spLocks noChangeShapeType="1"/>
          </p:cNvSpPr>
          <p:nvPr/>
        </p:nvSpPr>
        <p:spPr bwMode="auto">
          <a:xfrm>
            <a:off x="4792102" y="5640298"/>
            <a:ext cx="150450" cy="5265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791" name="Text Box 29"/>
          <p:cNvSpPr txBox="1">
            <a:spLocks noChangeArrowheads="1"/>
          </p:cNvSpPr>
          <p:nvPr/>
        </p:nvSpPr>
        <p:spPr bwMode="auto">
          <a:xfrm>
            <a:off x="3362831" y="4983647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0/0</a:t>
            </a:r>
          </a:p>
        </p:txBody>
      </p:sp>
      <p:sp>
        <p:nvSpPr>
          <p:cNvPr id="160792" name="Text Box 30"/>
          <p:cNvSpPr txBox="1">
            <a:spLocks noChangeArrowheads="1"/>
          </p:cNvSpPr>
          <p:nvPr/>
        </p:nvSpPr>
        <p:spPr bwMode="auto">
          <a:xfrm>
            <a:off x="3438055" y="5717090"/>
            <a:ext cx="521297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X/0</a:t>
            </a:r>
          </a:p>
        </p:txBody>
      </p:sp>
      <p:sp>
        <p:nvSpPr>
          <p:cNvPr id="160793" name="Oval 12"/>
          <p:cNvSpPr>
            <a:spLocks noChangeArrowheads="1"/>
          </p:cNvSpPr>
          <p:nvPr/>
        </p:nvSpPr>
        <p:spPr bwMode="auto">
          <a:xfrm>
            <a:off x="8206998" y="4109158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S0</a:t>
            </a:r>
          </a:p>
        </p:txBody>
      </p:sp>
      <p:sp>
        <p:nvSpPr>
          <p:cNvPr id="160794" name="Oval 14"/>
          <p:cNvSpPr>
            <a:spLocks noChangeArrowheads="1"/>
          </p:cNvSpPr>
          <p:nvPr/>
        </p:nvSpPr>
        <p:spPr bwMode="auto">
          <a:xfrm>
            <a:off x="8808797" y="4710957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S2</a:t>
            </a:r>
          </a:p>
        </p:txBody>
      </p:sp>
      <p:sp>
        <p:nvSpPr>
          <p:cNvPr id="160795" name="Oval 15"/>
          <p:cNvSpPr>
            <a:spLocks noChangeArrowheads="1"/>
          </p:cNvSpPr>
          <p:nvPr/>
        </p:nvSpPr>
        <p:spPr bwMode="auto">
          <a:xfrm>
            <a:off x="7605199" y="4710957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S1</a:t>
            </a:r>
          </a:p>
        </p:txBody>
      </p:sp>
      <p:cxnSp>
        <p:nvCxnSpPr>
          <p:cNvPr id="160796" name="AutoShape 19"/>
          <p:cNvCxnSpPr>
            <a:cxnSpLocks noChangeShapeType="1"/>
            <a:stCxn id="160793" idx="3"/>
            <a:endCxn id="160795" idx="7"/>
          </p:cNvCxnSpPr>
          <p:nvPr/>
        </p:nvCxnSpPr>
        <p:spPr bwMode="auto">
          <a:xfrm flipH="1">
            <a:off x="7928040" y="4430432"/>
            <a:ext cx="335378" cy="33537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97" name="AutoShape 20"/>
          <p:cNvCxnSpPr>
            <a:cxnSpLocks noChangeShapeType="1"/>
            <a:stCxn id="160795" idx="4"/>
          </p:cNvCxnSpPr>
          <p:nvPr/>
        </p:nvCxnSpPr>
        <p:spPr bwMode="auto">
          <a:xfrm flipH="1">
            <a:off x="7785425" y="5087082"/>
            <a:ext cx="7836" cy="26798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98" name="AutoShape 21"/>
          <p:cNvCxnSpPr>
            <a:cxnSpLocks noChangeShapeType="1"/>
            <a:stCxn id="160795" idx="5"/>
            <a:endCxn id="160812" idx="2"/>
          </p:cNvCxnSpPr>
          <p:nvPr/>
        </p:nvCxnSpPr>
        <p:spPr bwMode="auto">
          <a:xfrm>
            <a:off x="7926471" y="5032231"/>
            <a:ext cx="866654" cy="46545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799" name="AutoShape 22"/>
          <p:cNvCxnSpPr>
            <a:cxnSpLocks noChangeShapeType="1"/>
            <a:stCxn id="160794" idx="3"/>
            <a:endCxn id="160811" idx="6"/>
          </p:cNvCxnSpPr>
          <p:nvPr/>
        </p:nvCxnSpPr>
        <p:spPr bwMode="auto">
          <a:xfrm flipH="1">
            <a:off x="7965652" y="5032231"/>
            <a:ext cx="899564" cy="48582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800" name="AutoShape 23"/>
          <p:cNvCxnSpPr>
            <a:cxnSpLocks noChangeShapeType="1"/>
            <a:stCxn id="160794" idx="4"/>
            <a:endCxn id="160812" idx="0"/>
          </p:cNvCxnSpPr>
          <p:nvPr/>
        </p:nvCxnSpPr>
        <p:spPr bwMode="auto">
          <a:xfrm flipH="1">
            <a:off x="8981188" y="5087082"/>
            <a:ext cx="15672" cy="22254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801" name="AutoShape 24"/>
          <p:cNvCxnSpPr>
            <a:cxnSpLocks noChangeShapeType="1"/>
            <a:stCxn id="160793" idx="5"/>
            <a:endCxn id="160794" idx="1"/>
          </p:cNvCxnSpPr>
          <p:nvPr/>
        </p:nvCxnSpPr>
        <p:spPr bwMode="auto">
          <a:xfrm>
            <a:off x="8529838" y="4430432"/>
            <a:ext cx="335378" cy="33537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802" name="AutoShape 25"/>
          <p:cNvCxnSpPr>
            <a:cxnSpLocks noChangeShapeType="1"/>
            <a:endCxn id="160793" idx="1"/>
          </p:cNvCxnSpPr>
          <p:nvPr/>
        </p:nvCxnSpPr>
        <p:spPr bwMode="auto">
          <a:xfrm>
            <a:off x="8003265" y="3903858"/>
            <a:ext cx="260153" cy="26015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0803" name="AutoShape 26"/>
          <p:cNvCxnSpPr>
            <a:cxnSpLocks noChangeShapeType="1"/>
            <a:endCxn id="160793" idx="2"/>
          </p:cNvCxnSpPr>
          <p:nvPr/>
        </p:nvCxnSpPr>
        <p:spPr bwMode="auto">
          <a:xfrm rot="-5400000">
            <a:off x="6664888" y="4560507"/>
            <a:ext cx="1805397" cy="1278823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804" name="Line 27"/>
          <p:cNvSpPr>
            <a:spLocks noChangeShapeType="1"/>
          </p:cNvSpPr>
          <p:nvPr/>
        </p:nvSpPr>
        <p:spPr bwMode="auto">
          <a:xfrm flipH="1">
            <a:off x="6928176" y="6140229"/>
            <a:ext cx="26328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805" name="Text Box 28"/>
          <p:cNvSpPr txBox="1">
            <a:spLocks noChangeArrowheads="1"/>
          </p:cNvSpPr>
          <p:nvPr/>
        </p:nvSpPr>
        <p:spPr bwMode="auto">
          <a:xfrm>
            <a:off x="8658348" y="4308191"/>
            <a:ext cx="479559" cy="33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806" name="Text Box 29"/>
          <p:cNvSpPr txBox="1">
            <a:spLocks noChangeArrowheads="1"/>
          </p:cNvSpPr>
          <p:nvPr/>
        </p:nvSpPr>
        <p:spPr bwMode="auto">
          <a:xfrm>
            <a:off x="7680424" y="4308191"/>
            <a:ext cx="479559" cy="33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0/0</a:t>
            </a:r>
          </a:p>
        </p:txBody>
      </p:sp>
      <p:sp>
        <p:nvSpPr>
          <p:cNvPr id="160807" name="Text Box 30"/>
          <p:cNvSpPr txBox="1">
            <a:spLocks noChangeArrowheads="1"/>
          </p:cNvSpPr>
          <p:nvPr/>
        </p:nvSpPr>
        <p:spPr bwMode="auto">
          <a:xfrm>
            <a:off x="8957679" y="5004021"/>
            <a:ext cx="482824" cy="33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808" name="Text Box 41"/>
          <p:cNvSpPr txBox="1">
            <a:spLocks noChangeArrowheads="1"/>
          </p:cNvSpPr>
          <p:nvPr/>
        </p:nvSpPr>
        <p:spPr bwMode="auto">
          <a:xfrm>
            <a:off x="8432673" y="4909990"/>
            <a:ext cx="479559" cy="33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0/0</a:t>
            </a:r>
          </a:p>
        </p:txBody>
      </p:sp>
      <p:sp>
        <p:nvSpPr>
          <p:cNvPr id="160809" name="Text Box 42"/>
          <p:cNvSpPr txBox="1">
            <a:spLocks noChangeArrowheads="1"/>
          </p:cNvSpPr>
          <p:nvPr/>
        </p:nvSpPr>
        <p:spPr bwMode="auto">
          <a:xfrm>
            <a:off x="7906099" y="4909990"/>
            <a:ext cx="479559" cy="33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810" name="Text Box 43"/>
          <p:cNvSpPr txBox="1">
            <a:spLocks noChangeArrowheads="1"/>
          </p:cNvSpPr>
          <p:nvPr/>
        </p:nvSpPr>
        <p:spPr bwMode="auto">
          <a:xfrm>
            <a:off x="7302732" y="5027528"/>
            <a:ext cx="482824" cy="33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8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0/0</a:t>
            </a:r>
          </a:p>
        </p:txBody>
      </p:sp>
      <p:sp>
        <p:nvSpPr>
          <p:cNvPr id="160811" name="Oval 14"/>
          <p:cNvSpPr>
            <a:spLocks noChangeArrowheads="1"/>
          </p:cNvSpPr>
          <p:nvPr/>
        </p:nvSpPr>
        <p:spPr bwMode="auto">
          <a:xfrm>
            <a:off x="7589528" y="5329996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S3’</a:t>
            </a:r>
          </a:p>
        </p:txBody>
      </p:sp>
      <p:sp>
        <p:nvSpPr>
          <p:cNvPr id="160812" name="Oval 15"/>
          <p:cNvSpPr>
            <a:spLocks noChangeArrowheads="1"/>
          </p:cNvSpPr>
          <p:nvPr/>
        </p:nvSpPr>
        <p:spPr bwMode="auto">
          <a:xfrm>
            <a:off x="8793125" y="5309622"/>
            <a:ext cx="376124" cy="376124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S4’</a:t>
            </a:r>
          </a:p>
        </p:txBody>
      </p:sp>
      <p:sp>
        <p:nvSpPr>
          <p:cNvPr id="160813" name="Text Box 24"/>
          <p:cNvSpPr txBox="1">
            <a:spLocks noChangeArrowheads="1"/>
          </p:cNvSpPr>
          <p:nvPr/>
        </p:nvSpPr>
        <p:spPr bwMode="auto">
          <a:xfrm>
            <a:off x="9094025" y="5706120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1/0</a:t>
            </a:r>
          </a:p>
        </p:txBody>
      </p:sp>
      <p:sp>
        <p:nvSpPr>
          <p:cNvPr id="160814" name="Text Box 25"/>
          <p:cNvSpPr txBox="1">
            <a:spLocks noChangeArrowheads="1"/>
          </p:cNvSpPr>
          <p:nvPr/>
        </p:nvSpPr>
        <p:spPr bwMode="auto">
          <a:xfrm>
            <a:off x="8341776" y="5706120"/>
            <a:ext cx="511679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0/1</a:t>
            </a:r>
          </a:p>
        </p:txBody>
      </p:sp>
      <p:sp>
        <p:nvSpPr>
          <p:cNvPr id="160815" name="Line 26"/>
          <p:cNvSpPr>
            <a:spLocks noChangeShapeType="1"/>
          </p:cNvSpPr>
          <p:nvPr/>
        </p:nvSpPr>
        <p:spPr bwMode="auto">
          <a:xfrm>
            <a:off x="7777590" y="5706120"/>
            <a:ext cx="0" cy="45134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816" name="Line 27"/>
          <p:cNvSpPr>
            <a:spLocks noChangeShapeType="1"/>
          </p:cNvSpPr>
          <p:nvPr/>
        </p:nvSpPr>
        <p:spPr bwMode="auto">
          <a:xfrm flipH="1">
            <a:off x="8717900" y="5610521"/>
            <a:ext cx="150450" cy="5265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817" name="Line 28"/>
          <p:cNvSpPr>
            <a:spLocks noChangeShapeType="1"/>
          </p:cNvSpPr>
          <p:nvPr/>
        </p:nvSpPr>
        <p:spPr bwMode="auto">
          <a:xfrm>
            <a:off x="9094025" y="5610521"/>
            <a:ext cx="150450" cy="52657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818" name="Text Box 30"/>
          <p:cNvSpPr txBox="1">
            <a:spLocks noChangeArrowheads="1"/>
          </p:cNvSpPr>
          <p:nvPr/>
        </p:nvSpPr>
        <p:spPr bwMode="auto">
          <a:xfrm>
            <a:off x="7739978" y="5687314"/>
            <a:ext cx="521297" cy="305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X/0</a:t>
            </a:r>
          </a:p>
        </p:txBody>
      </p:sp>
      <p:sp>
        <p:nvSpPr>
          <p:cNvPr id="160819" name="자유형 85"/>
          <p:cNvSpPr>
            <a:spLocks/>
          </p:cNvSpPr>
          <p:nvPr/>
        </p:nvSpPr>
        <p:spPr bwMode="auto">
          <a:xfrm>
            <a:off x="7540944" y="4549537"/>
            <a:ext cx="1662783" cy="612769"/>
          </a:xfrm>
          <a:custGeom>
            <a:avLst/>
            <a:gdLst>
              <a:gd name="T0" fmla="*/ 10686 w 1684421"/>
              <a:gd name="T1" fmla="*/ 204433 h 620295"/>
              <a:gd name="T2" fmla="*/ 10686 w 1684421"/>
              <a:gd name="T3" fmla="*/ 398105 h 620295"/>
              <a:gd name="T4" fmla="*/ 58794 w 1684421"/>
              <a:gd name="T5" fmla="*/ 478803 h 620295"/>
              <a:gd name="T6" fmla="*/ 138968 w 1684421"/>
              <a:gd name="T7" fmla="*/ 527221 h 620295"/>
              <a:gd name="T8" fmla="*/ 203110 w 1684421"/>
              <a:gd name="T9" fmla="*/ 575640 h 620295"/>
              <a:gd name="T10" fmla="*/ 363459 w 1684421"/>
              <a:gd name="T11" fmla="*/ 613298 h 620295"/>
              <a:gd name="T12" fmla="*/ 545188 w 1684421"/>
              <a:gd name="T13" fmla="*/ 581020 h 620295"/>
              <a:gd name="T14" fmla="*/ 577264 w 1684421"/>
              <a:gd name="T15" fmla="*/ 500322 h 620295"/>
              <a:gd name="T16" fmla="*/ 609330 w 1684421"/>
              <a:gd name="T17" fmla="*/ 360448 h 620295"/>
              <a:gd name="T18" fmla="*/ 641396 w 1684421"/>
              <a:gd name="T19" fmla="*/ 328168 h 620295"/>
              <a:gd name="T20" fmla="*/ 716232 w 1684421"/>
              <a:gd name="T21" fmla="*/ 285131 h 620295"/>
              <a:gd name="T22" fmla="*/ 801745 w 1684421"/>
              <a:gd name="T23" fmla="*/ 236711 h 620295"/>
              <a:gd name="T24" fmla="*/ 887267 w 1684421"/>
              <a:gd name="T25" fmla="*/ 204433 h 620295"/>
              <a:gd name="T26" fmla="*/ 1079691 w 1684421"/>
              <a:gd name="T27" fmla="*/ 204433 h 620295"/>
              <a:gd name="T28" fmla="*/ 1149171 w 1684421"/>
              <a:gd name="T29" fmla="*/ 247471 h 620295"/>
              <a:gd name="T30" fmla="*/ 1240040 w 1684421"/>
              <a:gd name="T31" fmla="*/ 355067 h 620295"/>
              <a:gd name="T32" fmla="*/ 1293487 w 1684421"/>
              <a:gd name="T33" fmla="*/ 446525 h 620295"/>
              <a:gd name="T34" fmla="*/ 1379009 w 1684421"/>
              <a:gd name="T35" fmla="*/ 511082 h 620295"/>
              <a:gd name="T36" fmla="*/ 1437803 w 1684421"/>
              <a:gd name="T37" fmla="*/ 554121 h 620295"/>
              <a:gd name="T38" fmla="*/ 1651608 w 1684421"/>
              <a:gd name="T39" fmla="*/ 554121 h 620295"/>
              <a:gd name="T40" fmla="*/ 1683674 w 1684421"/>
              <a:gd name="T41" fmla="*/ 511082 h 620295"/>
              <a:gd name="T42" fmla="*/ 1667641 w 1684421"/>
              <a:gd name="T43" fmla="*/ 317409 h 620295"/>
              <a:gd name="T44" fmla="*/ 1608847 w 1684421"/>
              <a:gd name="T45" fmla="*/ 199053 h 620295"/>
              <a:gd name="T46" fmla="*/ 1582119 w 1684421"/>
              <a:gd name="T47" fmla="*/ 156015 h 620295"/>
              <a:gd name="T48" fmla="*/ 1544705 w 1684421"/>
              <a:gd name="T49" fmla="*/ 123737 h 620295"/>
              <a:gd name="T50" fmla="*/ 1491255 w 1684421"/>
              <a:gd name="T51" fmla="*/ 91454 h 620295"/>
              <a:gd name="T52" fmla="*/ 1448498 w 1684421"/>
              <a:gd name="T53" fmla="*/ 75316 h 620295"/>
              <a:gd name="T54" fmla="*/ 1389701 w 1684421"/>
              <a:gd name="T55" fmla="*/ 53798 h 620295"/>
              <a:gd name="T56" fmla="*/ 1143833 w 1684421"/>
              <a:gd name="T57" fmla="*/ 0 h 620295"/>
              <a:gd name="T58" fmla="*/ 352773 w 1684421"/>
              <a:gd name="T59" fmla="*/ 21516 h 620295"/>
              <a:gd name="T60" fmla="*/ 267251 w 1684421"/>
              <a:gd name="T61" fmla="*/ 53798 h 620295"/>
              <a:gd name="T62" fmla="*/ 192424 w 1684421"/>
              <a:gd name="T63" fmla="*/ 75316 h 620295"/>
              <a:gd name="T64" fmla="*/ 101555 w 1684421"/>
              <a:gd name="T65" fmla="*/ 118354 h 620295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684421" h="620295">
                <a:moveTo>
                  <a:pt x="21389" y="155074"/>
                </a:moveTo>
                <a:cubicBezTo>
                  <a:pt x="6238" y="169334"/>
                  <a:pt x="14459" y="187204"/>
                  <a:pt x="10695" y="203200"/>
                </a:cubicBezTo>
                <a:cubicBezTo>
                  <a:pt x="7329" y="217508"/>
                  <a:pt x="0" y="231280"/>
                  <a:pt x="0" y="245979"/>
                </a:cubicBezTo>
                <a:cubicBezTo>
                  <a:pt x="0" y="296015"/>
                  <a:pt x="4489" y="346056"/>
                  <a:pt x="10695" y="395705"/>
                </a:cubicBezTo>
                <a:cubicBezTo>
                  <a:pt x="12300" y="408549"/>
                  <a:pt x="47426" y="453427"/>
                  <a:pt x="48126" y="454526"/>
                </a:cubicBezTo>
                <a:cubicBezTo>
                  <a:pt x="52406" y="461251"/>
                  <a:pt x="53184" y="470279"/>
                  <a:pt x="58821" y="475916"/>
                </a:cubicBezTo>
                <a:cubicBezTo>
                  <a:pt x="64457" y="481553"/>
                  <a:pt x="73918" y="481717"/>
                  <a:pt x="80210" y="486611"/>
                </a:cubicBezTo>
                <a:cubicBezTo>
                  <a:pt x="132271" y="527103"/>
                  <a:pt x="79469" y="504188"/>
                  <a:pt x="139031" y="524042"/>
                </a:cubicBezTo>
                <a:cubicBezTo>
                  <a:pt x="157883" y="561746"/>
                  <a:pt x="137758" y="534100"/>
                  <a:pt x="181810" y="556126"/>
                </a:cubicBezTo>
                <a:cubicBezTo>
                  <a:pt x="189782" y="560112"/>
                  <a:pt x="194630" y="569721"/>
                  <a:pt x="203200" y="572169"/>
                </a:cubicBezTo>
                <a:cubicBezTo>
                  <a:pt x="245216" y="584174"/>
                  <a:pt x="290082" y="585086"/>
                  <a:pt x="331537" y="598905"/>
                </a:cubicBezTo>
                <a:cubicBezTo>
                  <a:pt x="342232" y="602470"/>
                  <a:pt x="352489" y="607819"/>
                  <a:pt x="363621" y="609600"/>
                </a:cubicBezTo>
                <a:cubicBezTo>
                  <a:pt x="397247" y="614980"/>
                  <a:pt x="431354" y="616730"/>
                  <a:pt x="465221" y="620295"/>
                </a:cubicBezTo>
                <a:cubicBezTo>
                  <a:pt x="491958" y="606035"/>
                  <a:pt x="524561" y="599485"/>
                  <a:pt x="545431" y="577516"/>
                </a:cubicBezTo>
                <a:cubicBezTo>
                  <a:pt x="560960" y="561170"/>
                  <a:pt x="554314" y="532107"/>
                  <a:pt x="566821" y="513347"/>
                </a:cubicBezTo>
                <a:lnTo>
                  <a:pt x="577516" y="497305"/>
                </a:lnTo>
                <a:cubicBezTo>
                  <a:pt x="581081" y="481263"/>
                  <a:pt x="585394" y="465369"/>
                  <a:pt x="588210" y="449179"/>
                </a:cubicBezTo>
                <a:cubicBezTo>
                  <a:pt x="589640" y="440956"/>
                  <a:pt x="587516" y="376678"/>
                  <a:pt x="609600" y="358274"/>
                </a:cubicBezTo>
                <a:cubicBezTo>
                  <a:pt x="615724" y="353171"/>
                  <a:pt x="623859" y="351144"/>
                  <a:pt x="630989" y="347579"/>
                </a:cubicBezTo>
                <a:cubicBezTo>
                  <a:pt x="634554" y="340449"/>
                  <a:pt x="637051" y="332677"/>
                  <a:pt x="641684" y="326190"/>
                </a:cubicBezTo>
                <a:cubicBezTo>
                  <a:pt x="657233" y="304421"/>
                  <a:pt x="653889" y="313836"/>
                  <a:pt x="673768" y="304800"/>
                </a:cubicBezTo>
                <a:cubicBezTo>
                  <a:pt x="688282" y="298203"/>
                  <a:pt x="703793" y="292976"/>
                  <a:pt x="716547" y="283411"/>
                </a:cubicBezTo>
                <a:cubicBezTo>
                  <a:pt x="758622" y="251856"/>
                  <a:pt x="715655" y="281184"/>
                  <a:pt x="764674" y="256674"/>
                </a:cubicBezTo>
                <a:cubicBezTo>
                  <a:pt x="793178" y="242422"/>
                  <a:pt x="767737" y="247781"/>
                  <a:pt x="802105" y="235284"/>
                </a:cubicBezTo>
                <a:cubicBezTo>
                  <a:pt x="814300" y="230849"/>
                  <a:pt x="827342" y="229025"/>
                  <a:pt x="839537" y="224590"/>
                </a:cubicBezTo>
                <a:cubicBezTo>
                  <a:pt x="895820" y="204124"/>
                  <a:pt x="821844" y="223452"/>
                  <a:pt x="887663" y="203200"/>
                </a:cubicBezTo>
                <a:cubicBezTo>
                  <a:pt x="901712" y="198877"/>
                  <a:pt x="916182" y="196070"/>
                  <a:pt x="930442" y="192505"/>
                </a:cubicBezTo>
                <a:cubicBezTo>
                  <a:pt x="980351" y="196070"/>
                  <a:pt x="1030496" y="197179"/>
                  <a:pt x="1080168" y="203200"/>
                </a:cubicBezTo>
                <a:cubicBezTo>
                  <a:pt x="1110925" y="206928"/>
                  <a:pt x="1105729" y="218360"/>
                  <a:pt x="1128295" y="235284"/>
                </a:cubicBezTo>
                <a:cubicBezTo>
                  <a:pt x="1134672" y="240067"/>
                  <a:pt x="1143198" y="241346"/>
                  <a:pt x="1149684" y="245979"/>
                </a:cubicBezTo>
                <a:cubicBezTo>
                  <a:pt x="1174621" y="263792"/>
                  <a:pt x="1158909" y="259333"/>
                  <a:pt x="1176421" y="283411"/>
                </a:cubicBezTo>
                <a:cubicBezTo>
                  <a:pt x="1195054" y="309032"/>
                  <a:pt x="1218324" y="330661"/>
                  <a:pt x="1240589" y="352926"/>
                </a:cubicBezTo>
                <a:cubicBezTo>
                  <a:pt x="1266530" y="430750"/>
                  <a:pt x="1234371" y="356159"/>
                  <a:pt x="1267326" y="395705"/>
                </a:cubicBezTo>
                <a:cubicBezTo>
                  <a:pt x="1292540" y="425961"/>
                  <a:pt x="1261050" y="410820"/>
                  <a:pt x="1294063" y="443832"/>
                </a:cubicBezTo>
                <a:cubicBezTo>
                  <a:pt x="1299700" y="449469"/>
                  <a:pt x="1308323" y="450961"/>
                  <a:pt x="1315453" y="454526"/>
                </a:cubicBezTo>
                <a:cubicBezTo>
                  <a:pt x="1335847" y="505515"/>
                  <a:pt x="1312788" y="465035"/>
                  <a:pt x="1379621" y="508000"/>
                </a:cubicBezTo>
                <a:cubicBezTo>
                  <a:pt x="1388103" y="513453"/>
                  <a:pt x="1393354" y="522828"/>
                  <a:pt x="1401010" y="529390"/>
                </a:cubicBezTo>
                <a:cubicBezTo>
                  <a:pt x="1407307" y="534788"/>
                  <a:pt x="1431619" y="549263"/>
                  <a:pt x="1438442" y="550779"/>
                </a:cubicBezTo>
                <a:cubicBezTo>
                  <a:pt x="1463049" y="556247"/>
                  <a:pt x="1488351" y="557909"/>
                  <a:pt x="1513305" y="561474"/>
                </a:cubicBezTo>
                <a:cubicBezTo>
                  <a:pt x="1559649" y="557909"/>
                  <a:pt x="1606264" y="556922"/>
                  <a:pt x="1652337" y="550779"/>
                </a:cubicBezTo>
                <a:cubicBezTo>
                  <a:pt x="1660238" y="549725"/>
                  <a:pt x="1668943" y="546461"/>
                  <a:pt x="1673726" y="540084"/>
                </a:cubicBezTo>
                <a:cubicBezTo>
                  <a:pt x="1680490" y="531065"/>
                  <a:pt x="1680856" y="518695"/>
                  <a:pt x="1684421" y="508000"/>
                </a:cubicBezTo>
                <a:cubicBezTo>
                  <a:pt x="1680856" y="449179"/>
                  <a:pt x="1678620" y="390262"/>
                  <a:pt x="1673726" y="331537"/>
                </a:cubicBezTo>
                <a:cubicBezTo>
                  <a:pt x="1673258" y="325920"/>
                  <a:pt x="1670711" y="320626"/>
                  <a:pt x="1668379" y="315495"/>
                </a:cubicBezTo>
                <a:cubicBezTo>
                  <a:pt x="1642963" y="259581"/>
                  <a:pt x="1654786" y="288890"/>
                  <a:pt x="1630947" y="245979"/>
                </a:cubicBezTo>
                <a:cubicBezTo>
                  <a:pt x="1623184" y="232005"/>
                  <a:pt x="1614515" y="212723"/>
                  <a:pt x="1609558" y="197853"/>
                </a:cubicBezTo>
                <a:cubicBezTo>
                  <a:pt x="1607234" y="190881"/>
                  <a:pt x="1608105" y="182695"/>
                  <a:pt x="1604210" y="176463"/>
                </a:cubicBezTo>
                <a:cubicBezTo>
                  <a:pt x="1598866" y="167913"/>
                  <a:pt x="1589383" y="162729"/>
                  <a:pt x="1582821" y="155074"/>
                </a:cubicBezTo>
                <a:cubicBezTo>
                  <a:pt x="1578639" y="150194"/>
                  <a:pt x="1577006" y="143214"/>
                  <a:pt x="1572126" y="139032"/>
                </a:cubicBezTo>
                <a:cubicBezTo>
                  <a:pt x="1564235" y="132268"/>
                  <a:pt x="1553593" y="129371"/>
                  <a:pt x="1545389" y="122990"/>
                </a:cubicBezTo>
                <a:cubicBezTo>
                  <a:pt x="1537430" y="116800"/>
                  <a:pt x="1532646" y="106788"/>
                  <a:pt x="1524000" y="101600"/>
                </a:cubicBezTo>
                <a:cubicBezTo>
                  <a:pt x="1514333" y="95800"/>
                  <a:pt x="1502383" y="95092"/>
                  <a:pt x="1491916" y="90905"/>
                </a:cubicBezTo>
                <a:cubicBezTo>
                  <a:pt x="1484515" y="87945"/>
                  <a:pt x="1477990" y="83010"/>
                  <a:pt x="1470526" y="80211"/>
                </a:cubicBezTo>
                <a:cubicBezTo>
                  <a:pt x="1463645" y="77631"/>
                  <a:pt x="1456227" y="76797"/>
                  <a:pt x="1449137" y="74863"/>
                </a:cubicBezTo>
                <a:cubicBezTo>
                  <a:pt x="1436618" y="71449"/>
                  <a:pt x="1423900" y="68604"/>
                  <a:pt x="1411705" y="64169"/>
                </a:cubicBezTo>
                <a:cubicBezTo>
                  <a:pt x="1404214" y="61445"/>
                  <a:pt x="1397314" y="57291"/>
                  <a:pt x="1390316" y="53474"/>
                </a:cubicBezTo>
                <a:cubicBezTo>
                  <a:pt x="1368978" y="41835"/>
                  <a:pt x="1349910" y="27727"/>
                  <a:pt x="1326147" y="21390"/>
                </a:cubicBezTo>
                <a:cubicBezTo>
                  <a:pt x="1265327" y="5172"/>
                  <a:pt x="1208732" y="5366"/>
                  <a:pt x="1144337" y="0"/>
                </a:cubicBezTo>
                <a:lnTo>
                  <a:pt x="385010" y="10695"/>
                </a:lnTo>
                <a:cubicBezTo>
                  <a:pt x="373741" y="11000"/>
                  <a:pt x="363701" y="18075"/>
                  <a:pt x="352926" y="21390"/>
                </a:cubicBezTo>
                <a:cubicBezTo>
                  <a:pt x="315801" y="32813"/>
                  <a:pt x="320489" y="28676"/>
                  <a:pt x="288758" y="42779"/>
                </a:cubicBezTo>
                <a:cubicBezTo>
                  <a:pt x="281473" y="46017"/>
                  <a:pt x="274987" y="51130"/>
                  <a:pt x="267368" y="53474"/>
                </a:cubicBezTo>
                <a:cubicBezTo>
                  <a:pt x="251661" y="58307"/>
                  <a:pt x="235043" y="59654"/>
                  <a:pt x="219242" y="64169"/>
                </a:cubicBezTo>
                <a:cubicBezTo>
                  <a:pt x="210013" y="66806"/>
                  <a:pt x="201526" y="71583"/>
                  <a:pt x="192505" y="74863"/>
                </a:cubicBezTo>
                <a:cubicBezTo>
                  <a:pt x="181910" y="78715"/>
                  <a:pt x="170723" y="80979"/>
                  <a:pt x="160421" y="85558"/>
                </a:cubicBezTo>
                <a:cubicBezTo>
                  <a:pt x="116491" y="105083"/>
                  <a:pt x="186403" y="93412"/>
                  <a:pt x="101600" y="117642"/>
                </a:cubicBezTo>
                <a:cubicBezTo>
                  <a:pt x="60336" y="129432"/>
                  <a:pt x="36540" y="140814"/>
                  <a:pt x="21389" y="155074"/>
                </a:cubicBezTo>
                <a:close/>
              </a:path>
            </a:pathLst>
          </a:custGeom>
          <a:solidFill>
            <a:srgbClr val="FF0000">
              <a:alpha val="50195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7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0820" name="오른쪽 화살표 86"/>
          <p:cNvSpPr>
            <a:spLocks noChangeArrowheads="1"/>
          </p:cNvSpPr>
          <p:nvPr/>
        </p:nvSpPr>
        <p:spPr bwMode="auto">
          <a:xfrm rot="21386088" flipH="1">
            <a:off x="4282768" y="4718794"/>
            <a:ext cx="3233101" cy="227241"/>
          </a:xfrm>
          <a:prstGeom prst="rightArrow">
            <a:avLst>
              <a:gd name="adj1" fmla="val 50000"/>
              <a:gd name="adj2" fmla="val 50192"/>
            </a:avLst>
          </a:prstGeom>
          <a:solidFill>
            <a:srgbClr val="FF6600">
              <a:alpha val="50195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60821" name="TextBox 2"/>
          <p:cNvSpPr txBox="1">
            <a:spLocks noChangeArrowheads="1"/>
          </p:cNvSpPr>
          <p:nvPr/>
        </p:nvSpPr>
        <p:spPr bwMode="auto">
          <a:xfrm>
            <a:off x="6835712" y="6284411"/>
            <a:ext cx="3195490" cy="51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S0 )  </a:t>
            </a:r>
            <a:r>
              <a:rPr lang="en-US" altLang="ko-KR" sz="1382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S3 S5 )   </a:t>
            </a:r>
            <a:r>
              <a:rPr lang="en-US" altLang="ko-KR" sz="1382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S1 S2 )   </a:t>
            </a:r>
            <a:r>
              <a:rPr lang="en-US" altLang="ko-KR" sz="1382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( S4 S6 )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382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34170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 Controller in Week 5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592998" y="1364400"/>
            <a:ext cx="5501075" cy="5308664"/>
          </a:xfrm>
          <a:prstGeom prst="rect">
            <a:avLst/>
          </a:prstGeom>
        </p:spPr>
        <p:txBody>
          <a:bodyPr vert="horz" lIns="91440" tIns="45720" rIns="91440" bIns="45720" spcCol="7200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Clr>
                <a:srgbClr val="826983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26983"/>
              </a:buClr>
              <a:buFont typeface="맑은 고딕" panose="020B0503020000020004" pitchFamily="50" charset="-127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Clr>
                <a:srgbClr val="8FA0A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1800" b="1" dirty="0"/>
              <a:t>PE controller enables PE to perform two-step operations for dot product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Step 1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the data of weight matrix to the internal memory (</a:t>
            </a:r>
            <a:r>
              <a:rPr lang="en-US" altLang="ko-KR" sz="1400" b="1" dirty="0" err="1"/>
              <a:t>peram</a:t>
            </a:r>
            <a:r>
              <a:rPr lang="en-US" altLang="ko-KR" sz="1400" b="1" dirty="0"/>
              <a:t>) via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 and ‘din’.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64 32bit data are written</a:t>
            </a:r>
          </a:p>
          <a:p>
            <a:pPr>
              <a:lnSpc>
                <a:spcPct val="120000"/>
              </a:lnSpc>
            </a:pPr>
            <a:r>
              <a:rPr lang="en-US" altLang="ko-KR" sz="1800" b="1" dirty="0"/>
              <a:t>Step 2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Testbench writes 64 data of vector via ‘</a:t>
            </a:r>
            <a:r>
              <a:rPr lang="en-US" altLang="ko-KR" sz="1400" b="1" dirty="0" err="1"/>
              <a:t>ain</a:t>
            </a:r>
            <a:r>
              <a:rPr lang="en-US" altLang="ko-KR" sz="1400" b="1" dirty="0"/>
              <a:t>’ and ‘</a:t>
            </a:r>
            <a:r>
              <a:rPr lang="en-US" altLang="ko-KR" sz="1400" b="1" dirty="0" err="1"/>
              <a:t>addr</a:t>
            </a:r>
            <a:r>
              <a:rPr lang="en-US" altLang="ko-KR" sz="1400" b="1" dirty="0"/>
              <a:t>’</a:t>
            </a:r>
          </a:p>
          <a:p>
            <a:pPr lvl="1">
              <a:lnSpc>
                <a:spcPct val="120000"/>
              </a:lnSpc>
            </a:pPr>
            <a:r>
              <a:rPr lang="en-US" altLang="ko-KR" sz="1400" b="1" dirty="0"/>
              <a:t>After that, PE provides the output via ‘</a:t>
            </a:r>
            <a:r>
              <a:rPr lang="en-US" altLang="ko-KR" sz="1400" b="1" dirty="0" err="1"/>
              <a:t>dout</a:t>
            </a:r>
            <a:r>
              <a:rPr lang="en-US" altLang="ko-KR" sz="1400" b="1" dirty="0"/>
              <a:t>’</a:t>
            </a:r>
          </a:p>
          <a:p>
            <a:pPr>
              <a:lnSpc>
                <a:spcPct val="120000"/>
              </a:lnSpc>
            </a:pPr>
            <a:endParaRPr lang="en-US" altLang="ko-KR" sz="18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504381-2255-9641-BA9E-70C65AB73ABF}"/>
              </a:ext>
            </a:extLst>
          </p:cNvPr>
          <p:cNvSpPr/>
          <p:nvPr/>
        </p:nvSpPr>
        <p:spPr>
          <a:xfrm>
            <a:off x="4245717" y="2301094"/>
            <a:ext cx="1339724" cy="38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2C8588-B188-3A4E-BF6D-6371EDE70566}"/>
              </a:ext>
            </a:extLst>
          </p:cNvPr>
          <p:cNvSpPr/>
          <p:nvPr/>
        </p:nvSpPr>
        <p:spPr>
          <a:xfrm>
            <a:off x="2104096" y="1914277"/>
            <a:ext cx="3681272" cy="4475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E5C735C-FB66-4F4A-9A1D-BCE5AF34F92E}"/>
              </a:ext>
            </a:extLst>
          </p:cNvPr>
          <p:cNvCxnSpPr/>
          <p:nvPr/>
        </p:nvCxnSpPr>
        <p:spPr>
          <a:xfrm>
            <a:off x="3379443" y="3576257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D00570F-A0E4-7B45-B974-1A7DDF1D793E}"/>
              </a:ext>
            </a:extLst>
          </p:cNvPr>
          <p:cNvCxnSpPr/>
          <p:nvPr/>
        </p:nvCxnSpPr>
        <p:spPr>
          <a:xfrm>
            <a:off x="3379442" y="5206720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E42912C-614A-1E49-A3F2-C1BBAC220C52}"/>
              </a:ext>
            </a:extLst>
          </p:cNvPr>
          <p:cNvCxnSpPr/>
          <p:nvPr/>
        </p:nvCxnSpPr>
        <p:spPr>
          <a:xfrm>
            <a:off x="3379441" y="5900541"/>
            <a:ext cx="8662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30D75F-0A4F-E440-9193-4780574B5076}"/>
              </a:ext>
            </a:extLst>
          </p:cNvPr>
          <p:cNvCxnSpPr/>
          <p:nvPr/>
        </p:nvCxnSpPr>
        <p:spPr>
          <a:xfrm>
            <a:off x="3378173" y="4078215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114877F-682D-3040-88B6-768EED46C126}"/>
              </a:ext>
            </a:extLst>
          </p:cNvPr>
          <p:cNvCxnSpPr/>
          <p:nvPr/>
        </p:nvCxnSpPr>
        <p:spPr>
          <a:xfrm>
            <a:off x="3379439" y="2826288"/>
            <a:ext cx="866273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8A2334-BDBC-9D48-85AB-F7CCABB716A2}"/>
              </a:ext>
            </a:extLst>
          </p:cNvPr>
          <p:cNvSpPr txBox="1"/>
          <p:nvPr/>
        </p:nvSpPr>
        <p:spPr>
          <a:xfrm>
            <a:off x="3509937" y="482344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addr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B4241-8BA2-AF44-9E0E-701CB318169F}"/>
              </a:ext>
            </a:extLst>
          </p:cNvPr>
          <p:cNvSpPr txBox="1"/>
          <p:nvPr/>
        </p:nvSpPr>
        <p:spPr>
          <a:xfrm>
            <a:off x="3571964" y="553120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din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BEB8A6-C236-644A-A9A5-462DD6940271}"/>
              </a:ext>
            </a:extLst>
          </p:cNvPr>
          <p:cNvSpPr txBox="1"/>
          <p:nvPr/>
        </p:nvSpPr>
        <p:spPr>
          <a:xfrm>
            <a:off x="3524487" y="3707604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DF5EB7-4BFB-BA45-A44B-36A8A76996BE}"/>
              </a:ext>
            </a:extLst>
          </p:cNvPr>
          <p:cNvSpPr txBox="1"/>
          <p:nvPr/>
        </p:nvSpPr>
        <p:spPr>
          <a:xfrm>
            <a:off x="3607659" y="3268677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ain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B27913-76A2-D146-9B68-2A8706E85431}"/>
              </a:ext>
            </a:extLst>
          </p:cNvPr>
          <p:cNvSpPr txBox="1"/>
          <p:nvPr/>
        </p:nvSpPr>
        <p:spPr>
          <a:xfrm>
            <a:off x="3547500" y="244497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dout</a:t>
            </a:r>
            <a:endParaRPr kumimoji="1" lang="ko-KR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E61E955-8650-8245-A653-95490929F4BF}"/>
              </a:ext>
            </a:extLst>
          </p:cNvPr>
          <p:cNvCxnSpPr/>
          <p:nvPr/>
        </p:nvCxnSpPr>
        <p:spPr>
          <a:xfrm>
            <a:off x="3362902" y="3280255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D33F459-3C3E-B745-B3D8-BB6E3C3A1104}"/>
              </a:ext>
            </a:extLst>
          </p:cNvPr>
          <p:cNvSpPr txBox="1"/>
          <p:nvPr/>
        </p:nvSpPr>
        <p:spPr>
          <a:xfrm>
            <a:off x="3457864" y="2899346"/>
            <a:ext cx="74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dvalid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09E425C-62FC-DD49-9B56-6BF961EF28C1}"/>
              </a:ext>
            </a:extLst>
          </p:cNvPr>
          <p:cNvCxnSpPr/>
          <p:nvPr/>
        </p:nvCxnSpPr>
        <p:spPr>
          <a:xfrm>
            <a:off x="3370411" y="456016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024D0AD-29AE-034E-A793-372EA3B24F82}"/>
              </a:ext>
            </a:extLst>
          </p:cNvPr>
          <p:cNvSpPr txBox="1"/>
          <p:nvPr/>
        </p:nvSpPr>
        <p:spPr>
          <a:xfrm>
            <a:off x="3611536" y="4199302"/>
            <a:ext cx="46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7AFB22-AD60-8442-8199-D270151DF69D}"/>
              </a:ext>
            </a:extLst>
          </p:cNvPr>
          <p:cNvSpPr txBox="1"/>
          <p:nvPr/>
        </p:nvSpPr>
        <p:spPr>
          <a:xfrm>
            <a:off x="3219084" y="1512124"/>
            <a:ext cx="14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pe_controller</a:t>
            </a:r>
            <a:endParaRPr kumimoji="1"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F764B909-FCEF-0F41-8AD6-5884C5D66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B7BC8AD-7AFE-E045-998C-ECF818D24F08}"/>
              </a:ext>
            </a:extLst>
          </p:cNvPr>
          <p:cNvSpPr txBox="1"/>
          <p:nvPr/>
        </p:nvSpPr>
        <p:spPr>
          <a:xfrm>
            <a:off x="4504793" y="1914277"/>
            <a:ext cx="8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my_pe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F53C34-35CC-AA4C-AC25-49572EACB768}"/>
              </a:ext>
            </a:extLst>
          </p:cNvPr>
          <p:cNvSpPr/>
          <p:nvPr/>
        </p:nvSpPr>
        <p:spPr>
          <a:xfrm>
            <a:off x="7790404" y="502680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7433D0C-0C2E-454B-8C38-EBDB56E08584}"/>
              </a:ext>
            </a:extLst>
          </p:cNvPr>
          <p:cNvSpPr/>
          <p:nvPr/>
        </p:nvSpPr>
        <p:spPr>
          <a:xfrm>
            <a:off x="8247001" y="502680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7F7B834-F9BE-8B4B-996D-8F45E70DD690}"/>
              </a:ext>
            </a:extLst>
          </p:cNvPr>
          <p:cNvSpPr/>
          <p:nvPr/>
        </p:nvSpPr>
        <p:spPr>
          <a:xfrm>
            <a:off x="8703598" y="5043009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1AB0C2-10B3-3649-B93F-9F83B6CCC63C}"/>
              </a:ext>
            </a:extLst>
          </p:cNvPr>
          <p:cNvSpPr/>
          <p:nvPr/>
        </p:nvSpPr>
        <p:spPr>
          <a:xfrm>
            <a:off x="9160195" y="5043009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9B943C5-FC8C-434E-B4B6-3BA9F44682BC}"/>
              </a:ext>
            </a:extLst>
          </p:cNvPr>
          <p:cNvSpPr/>
          <p:nvPr/>
        </p:nvSpPr>
        <p:spPr>
          <a:xfrm>
            <a:off x="7805813" y="548056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F8F7C39-F389-C440-AD69-50FD721960E9}"/>
              </a:ext>
            </a:extLst>
          </p:cNvPr>
          <p:cNvSpPr/>
          <p:nvPr/>
        </p:nvSpPr>
        <p:spPr>
          <a:xfrm>
            <a:off x="8262410" y="548056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EAF1EA-3F8A-184F-8D5C-EF32259F6036}"/>
              </a:ext>
            </a:extLst>
          </p:cNvPr>
          <p:cNvSpPr/>
          <p:nvPr/>
        </p:nvSpPr>
        <p:spPr>
          <a:xfrm>
            <a:off x="8719007" y="549676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4F08F5B-1700-8A4C-8DE1-7FA297BAA7DE}"/>
              </a:ext>
            </a:extLst>
          </p:cNvPr>
          <p:cNvSpPr/>
          <p:nvPr/>
        </p:nvSpPr>
        <p:spPr>
          <a:xfrm>
            <a:off x="9175604" y="5496767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6C5DB93-A6A3-3F46-B940-3DC589BC58C1}"/>
              </a:ext>
            </a:extLst>
          </p:cNvPr>
          <p:cNvSpPr/>
          <p:nvPr/>
        </p:nvSpPr>
        <p:spPr>
          <a:xfrm>
            <a:off x="7805813" y="593592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BE2477-01CF-2E41-ADF3-47684D215908}"/>
              </a:ext>
            </a:extLst>
          </p:cNvPr>
          <p:cNvSpPr/>
          <p:nvPr/>
        </p:nvSpPr>
        <p:spPr>
          <a:xfrm>
            <a:off x="8262410" y="5935923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4F16B6A-5BF3-FD41-8A65-2845D20D764F}"/>
              </a:ext>
            </a:extLst>
          </p:cNvPr>
          <p:cNvSpPr/>
          <p:nvPr/>
        </p:nvSpPr>
        <p:spPr>
          <a:xfrm>
            <a:off x="8719008" y="595212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09DDFD4-9AF3-674F-99CA-5DC60C4A39A3}"/>
              </a:ext>
            </a:extLst>
          </p:cNvPr>
          <p:cNvSpPr/>
          <p:nvPr/>
        </p:nvSpPr>
        <p:spPr>
          <a:xfrm>
            <a:off x="9175605" y="5952128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4D20855-7941-5249-B4E0-872620F633D5}"/>
              </a:ext>
            </a:extLst>
          </p:cNvPr>
          <p:cNvSpPr/>
          <p:nvPr/>
        </p:nvSpPr>
        <p:spPr>
          <a:xfrm>
            <a:off x="7821222" y="638968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EAD25BB-A64A-C841-9490-61CB3F1D8899}"/>
              </a:ext>
            </a:extLst>
          </p:cNvPr>
          <p:cNvSpPr/>
          <p:nvPr/>
        </p:nvSpPr>
        <p:spPr>
          <a:xfrm>
            <a:off x="8277819" y="6389681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17D21A8-D71C-B247-8ADB-84EDD0CF4D2E}"/>
              </a:ext>
            </a:extLst>
          </p:cNvPr>
          <p:cNvSpPr/>
          <p:nvPr/>
        </p:nvSpPr>
        <p:spPr>
          <a:xfrm>
            <a:off x="8734416" y="640588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9F91B1B-5943-5B43-8535-62B3D626A782}"/>
              </a:ext>
            </a:extLst>
          </p:cNvPr>
          <p:cNvSpPr/>
          <p:nvPr/>
        </p:nvSpPr>
        <p:spPr>
          <a:xfrm>
            <a:off x="9191013" y="6405886"/>
            <a:ext cx="228299" cy="2349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D394679-B2B0-3A45-84A0-90AB72C28B57}"/>
              </a:ext>
            </a:extLst>
          </p:cNvPr>
          <p:cNvSpPr/>
          <p:nvPr/>
        </p:nvSpPr>
        <p:spPr>
          <a:xfrm>
            <a:off x="10209911" y="5043009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281004F-820F-0F47-B579-0B713456F402}"/>
              </a:ext>
            </a:extLst>
          </p:cNvPr>
          <p:cNvSpPr/>
          <p:nvPr/>
        </p:nvSpPr>
        <p:spPr>
          <a:xfrm>
            <a:off x="10225319" y="5496767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63112C4-C397-5D45-AB4F-9B432AF6B78D}"/>
              </a:ext>
            </a:extLst>
          </p:cNvPr>
          <p:cNvSpPr/>
          <p:nvPr/>
        </p:nvSpPr>
        <p:spPr>
          <a:xfrm>
            <a:off x="10225320" y="5952128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04EAB77-8F8C-FC40-B86A-54DD98801DE2}"/>
              </a:ext>
            </a:extLst>
          </p:cNvPr>
          <p:cNvSpPr/>
          <p:nvPr/>
        </p:nvSpPr>
        <p:spPr>
          <a:xfrm>
            <a:off x="10240729" y="6405886"/>
            <a:ext cx="228299" cy="23498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93E2C60-88F1-904F-A38C-082B154456CD}"/>
              </a:ext>
            </a:extLst>
          </p:cNvPr>
          <p:cNvSpPr txBox="1"/>
          <p:nvPr/>
        </p:nvSpPr>
        <p:spPr>
          <a:xfrm>
            <a:off x="8118840" y="4516675"/>
            <a:ext cx="1028754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29680E4-F534-8442-B9F3-F7EDE2656DED}"/>
              </a:ext>
            </a:extLst>
          </p:cNvPr>
          <p:cNvSpPr txBox="1"/>
          <p:nvPr/>
        </p:nvSpPr>
        <p:spPr>
          <a:xfrm>
            <a:off x="9840500" y="4530061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07AEF189-5802-7F4B-A11A-F94ECCF3B43A}"/>
              </a:ext>
            </a:extLst>
          </p:cNvPr>
          <p:cNvSpPr/>
          <p:nvPr/>
        </p:nvSpPr>
        <p:spPr>
          <a:xfrm>
            <a:off x="7683725" y="4936714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411FD5E-C620-2944-A3C0-CE514A3F884F}"/>
              </a:ext>
            </a:extLst>
          </p:cNvPr>
          <p:cNvSpPr/>
          <p:nvPr/>
        </p:nvSpPr>
        <p:spPr>
          <a:xfrm rot="16200000">
            <a:off x="9423034" y="5609102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A7C066C-FFF9-7049-B9C1-B2460821E406}"/>
              </a:ext>
            </a:extLst>
          </p:cNvPr>
          <p:cNvCxnSpPr/>
          <p:nvPr/>
        </p:nvCxnSpPr>
        <p:spPr>
          <a:xfrm>
            <a:off x="1229043" y="280919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B80AC61-BE6C-9E4C-A11F-E18B5B2189C6}"/>
              </a:ext>
            </a:extLst>
          </p:cNvPr>
          <p:cNvSpPr txBox="1"/>
          <p:nvPr/>
        </p:nvSpPr>
        <p:spPr>
          <a:xfrm>
            <a:off x="1375357" y="2438588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DF7E2D45-AA33-EE40-8BA3-97DAE73DDEF9}"/>
              </a:ext>
            </a:extLst>
          </p:cNvPr>
          <p:cNvCxnSpPr/>
          <p:nvPr/>
        </p:nvCxnSpPr>
        <p:spPr>
          <a:xfrm>
            <a:off x="1221281" y="3291146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FFC80D1-20EE-7F41-AEB8-CBB5DC2BC031}"/>
              </a:ext>
            </a:extLst>
          </p:cNvPr>
          <p:cNvSpPr txBox="1"/>
          <p:nvPr/>
        </p:nvSpPr>
        <p:spPr>
          <a:xfrm>
            <a:off x="1353008" y="2924866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B87023-4732-7548-A784-20F830B62B21}"/>
              </a:ext>
            </a:extLst>
          </p:cNvPr>
          <p:cNvCxnSpPr/>
          <p:nvPr/>
        </p:nvCxnSpPr>
        <p:spPr>
          <a:xfrm>
            <a:off x="1232625" y="377437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B2C50DA-DC1C-A24A-A214-BAD053F9BDFD}"/>
              </a:ext>
            </a:extLst>
          </p:cNvPr>
          <p:cNvSpPr txBox="1"/>
          <p:nvPr/>
        </p:nvSpPr>
        <p:spPr>
          <a:xfrm>
            <a:off x="1378939" y="340376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54D7F37-13F5-2242-94BF-FE45C085BD0D}"/>
              </a:ext>
            </a:extLst>
          </p:cNvPr>
          <p:cNvCxnSpPr/>
          <p:nvPr/>
        </p:nvCxnSpPr>
        <p:spPr>
          <a:xfrm>
            <a:off x="1215712" y="4262881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3BBE7FA-29FD-2C48-8D80-578C86EEED6B}"/>
              </a:ext>
            </a:extLst>
          </p:cNvPr>
          <p:cNvSpPr txBox="1"/>
          <p:nvPr/>
        </p:nvSpPr>
        <p:spPr>
          <a:xfrm>
            <a:off x="1145857" y="3900246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492CB69-C80B-8348-B51F-9666C5D128B9}"/>
              </a:ext>
            </a:extLst>
          </p:cNvPr>
          <p:cNvCxnSpPr/>
          <p:nvPr/>
        </p:nvCxnSpPr>
        <p:spPr>
          <a:xfrm>
            <a:off x="1215712" y="4783685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AF8FC1D-55CA-2540-98E6-0BEDA810A037}"/>
              </a:ext>
            </a:extLst>
          </p:cNvPr>
          <p:cNvSpPr txBox="1"/>
          <p:nvPr/>
        </p:nvSpPr>
        <p:spPr>
          <a:xfrm>
            <a:off x="1314936" y="4424015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80A982B-213D-984D-AE45-619830757367}"/>
              </a:ext>
            </a:extLst>
          </p:cNvPr>
          <p:cNvCxnSpPr/>
          <p:nvPr/>
        </p:nvCxnSpPr>
        <p:spPr>
          <a:xfrm>
            <a:off x="1237824" y="5372708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816D010-54F2-AA45-BE46-9BF79482259E}"/>
              </a:ext>
            </a:extLst>
          </p:cNvPr>
          <p:cNvSpPr txBox="1"/>
          <p:nvPr/>
        </p:nvSpPr>
        <p:spPr>
          <a:xfrm>
            <a:off x="1167969" y="5010073"/>
            <a:ext cx="7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566E8AC-AB7E-6441-B095-90F9C2937869}"/>
              </a:ext>
            </a:extLst>
          </p:cNvPr>
          <p:cNvCxnSpPr/>
          <p:nvPr/>
        </p:nvCxnSpPr>
        <p:spPr>
          <a:xfrm>
            <a:off x="1237824" y="5893512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202B8CE-5340-7F41-8F57-A902923E70D1}"/>
              </a:ext>
            </a:extLst>
          </p:cNvPr>
          <p:cNvSpPr txBox="1"/>
          <p:nvPr/>
        </p:nvSpPr>
        <p:spPr>
          <a:xfrm>
            <a:off x="1167969" y="5530877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구름 3">
            <a:extLst>
              <a:ext uri="{FF2B5EF4-FFF2-40B4-BE49-F238E27FC236}">
                <a16:creationId xmlns:a16="http://schemas.microsoft.com/office/drawing/2014/main" id="{0D112144-0968-CB49-99FE-96034C4FA93B}"/>
              </a:ext>
            </a:extLst>
          </p:cNvPr>
          <p:cNvSpPr/>
          <p:nvPr/>
        </p:nvSpPr>
        <p:spPr>
          <a:xfrm>
            <a:off x="2158949" y="2444973"/>
            <a:ext cx="1256577" cy="366941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Control</a:t>
            </a:r>
          </a:p>
          <a:p>
            <a:pPr algn="ctr"/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function, memory</a:t>
            </a:r>
          </a:p>
          <a:p>
            <a:pPr algn="ctr"/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&amp; connection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6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69"/>
    </mc:Choice>
    <mc:Fallback xmlns="">
      <p:transition spd="slow" advTm="8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State minimized sequence detector for 010 or 110 </a:t>
            </a:r>
          </a:p>
        </p:txBody>
      </p:sp>
      <p:sp>
        <p:nvSpPr>
          <p:cNvPr id="162819" name="바닥글 개체 틀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5233">
              <a:spcBef>
                <a:spcPct val="40000"/>
              </a:spcBef>
              <a:buClr>
                <a:schemeClr val="accent2"/>
              </a:buClr>
              <a:buFont typeface="Monotype Sorts" pitchFamily="2" charset="2"/>
              <a:buChar char="z"/>
              <a:defRPr kumimoji="1" sz="2369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33440" indent="-282092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y"/>
              <a:defRPr kumimoji="1" sz="1974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28370" indent="-225674" defTabSz="915233">
              <a:spcBef>
                <a:spcPct val="20000"/>
              </a:spcBef>
              <a:buClr>
                <a:schemeClr val="accent2"/>
              </a:buClr>
              <a:buFont typeface="Monotype Sorts" pitchFamily="2" charset="2"/>
              <a:buChar char="x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79717" indent="-225674" defTabSz="915233">
              <a:spcBef>
                <a:spcPct val="20000"/>
              </a:spcBef>
              <a:buClr>
                <a:schemeClr val="accent2"/>
              </a:buClr>
              <a:buChar char="•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31065" indent="-225674" defTabSz="915233">
              <a:spcBef>
                <a:spcPct val="20000"/>
              </a:spcBef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82413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33761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85109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36457" indent="-225674" defTabSz="915233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–"/>
              <a:defRPr kumimoji="1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t>CS 150 - Fall  2000 - Sequential Logic Implementation - </a:t>
            </a:r>
            <a:fld id="{BFC6516C-B30C-44A5-93CA-E1AC2B75D6AC}" type="slidenum">
              <a:rPr kumimoji="0" lang="en-US" altLang="ko-KR" sz="1185">
                <a:solidFill>
                  <a:srgbClr val="5E574E"/>
                </a:solidFill>
                <a:latin typeface="Arial" panose="020B0604020202020204" pitchFamily="34" charset="0"/>
              </a:rPr>
              <a:pPr>
                <a:spcBef>
                  <a:spcPct val="50000"/>
                </a:spcBef>
                <a:buClrTx/>
                <a:buFontTx/>
                <a:buNone/>
              </a:pPr>
              <a:t>60</a:t>
            </a:fld>
            <a:endParaRPr kumimoji="0" lang="en-US" altLang="ko-KR" sz="1185">
              <a:solidFill>
                <a:srgbClr val="5E574E"/>
              </a:solidFill>
              <a:latin typeface="Arial" panose="020B0604020202020204" pitchFamily="34" charset="0"/>
            </a:endParaRPr>
          </a:p>
        </p:txBody>
      </p:sp>
      <p:grpSp>
        <p:nvGrpSpPr>
          <p:cNvPr id="162820" name="Group 2"/>
          <p:cNvGrpSpPr>
            <a:grpSpLocks/>
          </p:cNvGrpSpPr>
          <p:nvPr/>
        </p:nvGrpSpPr>
        <p:grpSpPr bwMode="auto">
          <a:xfrm>
            <a:off x="4077466" y="2106296"/>
            <a:ext cx="6099483" cy="1548378"/>
            <a:chOff x="1532" y="1124"/>
            <a:chExt cx="3892" cy="988"/>
          </a:xfrm>
        </p:grpSpPr>
        <p:sp>
          <p:nvSpPr>
            <p:cNvPr id="162883" name="Rectangle 3"/>
            <p:cNvSpPr>
              <a:spLocks noChangeArrowheads="1"/>
            </p:cNvSpPr>
            <p:nvPr/>
          </p:nvSpPr>
          <p:spPr bwMode="auto">
            <a:xfrm>
              <a:off x="1552" y="1136"/>
              <a:ext cx="3872" cy="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806" tIns="26643" rIns="18806" bIns="26643"/>
            <a:lstStyle>
              <a:lvl1pPr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1371600" algn="l"/>
                  <a:tab pos="2743200" algn="l"/>
                  <a:tab pos="3657600" algn="l"/>
                  <a:tab pos="4572000" algn="l"/>
                  <a:tab pos="5486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Input		     Next State	       Output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Sequence	Present State	X=0	X=1	X=0	X=1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1382" b="1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endParaRP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Reset	S0	S1'	S1'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 + 1	S1'	S3'	S4'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X0	S3'	S0	S0	0	0</a:t>
              </a:r>
            </a:p>
            <a:p>
              <a:pPr eaLnBrk="0" fontAlgn="base" latinLnBrk="0" hangingPunct="0">
                <a:lnSpc>
                  <a:spcPts val="158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X1	S4'	S0	S0	1	0</a:t>
              </a:r>
            </a:p>
          </p:txBody>
        </p:sp>
        <p:sp>
          <p:nvSpPr>
            <p:cNvPr id="162884" name="Line 4"/>
            <p:cNvSpPr>
              <a:spLocks noChangeShapeType="1"/>
            </p:cNvSpPr>
            <p:nvPr/>
          </p:nvSpPr>
          <p:spPr bwMode="auto">
            <a:xfrm>
              <a:off x="1532" y="1448"/>
              <a:ext cx="37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5" name="Line 5"/>
            <p:cNvSpPr>
              <a:spLocks noChangeShapeType="1"/>
            </p:cNvSpPr>
            <p:nvPr/>
          </p:nvSpPr>
          <p:spPr bwMode="auto">
            <a:xfrm>
              <a:off x="4272" y="1124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6" name="Line 6"/>
            <p:cNvSpPr>
              <a:spLocks noChangeShapeType="1"/>
            </p:cNvSpPr>
            <p:nvPr/>
          </p:nvSpPr>
          <p:spPr bwMode="auto">
            <a:xfrm>
              <a:off x="3224" y="1124"/>
              <a:ext cx="0" cy="9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7" name="Line 7"/>
            <p:cNvSpPr>
              <a:spLocks noChangeShapeType="1"/>
            </p:cNvSpPr>
            <p:nvPr/>
          </p:nvSpPr>
          <p:spPr bwMode="auto">
            <a:xfrm>
              <a:off x="2288" y="1132"/>
              <a:ext cx="0" cy="9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8" name="Rectangle 8"/>
            <p:cNvSpPr>
              <a:spLocks noChangeArrowheads="1"/>
            </p:cNvSpPr>
            <p:nvPr/>
          </p:nvSpPr>
          <p:spPr bwMode="auto">
            <a:xfrm>
              <a:off x="1532" y="1124"/>
              <a:ext cx="3776" cy="9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2369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</p:grpSp>
      <p:sp>
        <p:nvSpPr>
          <p:cNvPr id="162821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panose="020B0600000101010101" pitchFamily="50" charset="-127"/>
              </a:rPr>
              <a:t>Minimized FSM</a:t>
            </a:r>
          </a:p>
        </p:txBody>
      </p:sp>
      <p:grpSp>
        <p:nvGrpSpPr>
          <p:cNvPr id="162822" name="Group 11"/>
          <p:cNvGrpSpPr>
            <a:grpSpLocks/>
          </p:cNvGrpSpPr>
          <p:nvPr/>
        </p:nvGrpSpPr>
        <p:grpSpPr bwMode="auto">
          <a:xfrm>
            <a:off x="2309683" y="3725198"/>
            <a:ext cx="2993324" cy="2462047"/>
            <a:chOff x="2832" y="2269"/>
            <a:chExt cx="1910" cy="1571"/>
          </a:xfrm>
        </p:grpSpPr>
        <p:sp>
          <p:nvSpPr>
            <p:cNvPr id="162864" name="Oval 12"/>
            <p:cNvSpPr>
              <a:spLocks noChangeArrowheads="1"/>
            </p:cNvSpPr>
            <p:nvPr/>
          </p:nvSpPr>
          <p:spPr bwMode="auto">
            <a:xfrm>
              <a:off x="3840" y="2400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62865" name="Oval 13"/>
            <p:cNvSpPr>
              <a:spLocks noChangeArrowheads="1"/>
            </p:cNvSpPr>
            <p:nvPr/>
          </p:nvSpPr>
          <p:spPr bwMode="auto">
            <a:xfrm>
              <a:off x="3840" y="292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S1’</a:t>
              </a:r>
            </a:p>
          </p:txBody>
        </p:sp>
        <p:sp>
          <p:nvSpPr>
            <p:cNvPr id="162866" name="Oval 14"/>
            <p:cNvSpPr>
              <a:spLocks noChangeArrowheads="1"/>
            </p:cNvSpPr>
            <p:nvPr/>
          </p:nvSpPr>
          <p:spPr bwMode="auto">
            <a:xfrm>
              <a:off x="3456" y="331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S3’</a:t>
              </a:r>
            </a:p>
          </p:txBody>
        </p:sp>
        <p:sp>
          <p:nvSpPr>
            <p:cNvPr id="162867" name="Oval 15"/>
            <p:cNvSpPr>
              <a:spLocks noChangeArrowheads="1"/>
            </p:cNvSpPr>
            <p:nvPr/>
          </p:nvSpPr>
          <p:spPr bwMode="auto">
            <a:xfrm>
              <a:off x="4224" y="3299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S4’</a:t>
              </a:r>
            </a:p>
          </p:txBody>
        </p:sp>
        <p:cxnSp>
          <p:nvCxnSpPr>
            <p:cNvPr id="162868" name="AutoShape 16"/>
            <p:cNvCxnSpPr>
              <a:cxnSpLocks noChangeShapeType="1"/>
              <a:stCxn id="162865" idx="3"/>
              <a:endCxn id="162866" idx="0"/>
            </p:cNvCxnSpPr>
            <p:nvPr/>
          </p:nvCxnSpPr>
          <p:spPr bwMode="auto">
            <a:xfrm flipH="1">
              <a:off x="3576" y="3133"/>
              <a:ext cx="299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69" name="AutoShape 17"/>
            <p:cNvCxnSpPr>
              <a:cxnSpLocks noChangeShapeType="1"/>
              <a:stCxn id="162865" idx="5"/>
              <a:endCxn id="162867" idx="0"/>
            </p:cNvCxnSpPr>
            <p:nvPr/>
          </p:nvCxnSpPr>
          <p:spPr bwMode="auto">
            <a:xfrm>
              <a:off x="4045" y="3133"/>
              <a:ext cx="299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70" name="AutoShape 18"/>
            <p:cNvCxnSpPr>
              <a:cxnSpLocks noChangeShapeType="1"/>
              <a:stCxn id="162864" idx="4"/>
              <a:endCxn id="162865" idx="0"/>
            </p:cNvCxnSpPr>
            <p:nvPr/>
          </p:nvCxnSpPr>
          <p:spPr bwMode="auto">
            <a:xfrm>
              <a:off x="3960" y="2640"/>
              <a:ext cx="0" cy="2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71" name="AutoShape 19"/>
            <p:cNvCxnSpPr>
              <a:cxnSpLocks noChangeShapeType="1"/>
              <a:endCxn id="162864" idx="1"/>
            </p:cNvCxnSpPr>
            <p:nvPr/>
          </p:nvCxnSpPr>
          <p:spPr bwMode="auto">
            <a:xfrm>
              <a:off x="3709" y="2269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72" name="AutoShape 20"/>
            <p:cNvCxnSpPr>
              <a:cxnSpLocks noChangeShapeType="1"/>
              <a:stCxn id="162873" idx="1"/>
              <a:endCxn id="162864" idx="2"/>
            </p:cNvCxnSpPr>
            <p:nvPr/>
          </p:nvCxnSpPr>
          <p:spPr bwMode="auto">
            <a:xfrm rot="5400000" flipH="1" flipV="1">
              <a:off x="2682" y="2670"/>
              <a:ext cx="1307" cy="1008"/>
            </a:xfrm>
            <a:prstGeom prst="bentConnector4">
              <a:avLst>
                <a:gd name="adj1" fmla="val 99921"/>
                <a:gd name="adj2" fmla="val 85713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2873" name="Line 21"/>
            <p:cNvSpPr>
              <a:spLocks noChangeShapeType="1"/>
            </p:cNvSpPr>
            <p:nvPr/>
          </p:nvSpPr>
          <p:spPr bwMode="auto">
            <a:xfrm flipH="1">
              <a:off x="2832" y="3827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74" name="Text Box 22"/>
            <p:cNvSpPr txBox="1">
              <a:spLocks noChangeArrowheads="1"/>
            </p:cNvSpPr>
            <p:nvPr/>
          </p:nvSpPr>
          <p:spPr bwMode="auto">
            <a:xfrm>
              <a:off x="3936" y="2675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X/0</a:t>
              </a:r>
            </a:p>
          </p:txBody>
        </p:sp>
        <p:sp>
          <p:nvSpPr>
            <p:cNvPr id="162875" name="Text Box 23"/>
            <p:cNvSpPr txBox="1">
              <a:spLocks noChangeArrowheads="1"/>
            </p:cNvSpPr>
            <p:nvPr/>
          </p:nvSpPr>
          <p:spPr bwMode="auto">
            <a:xfrm>
              <a:off x="4128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76" name="Text Box 24"/>
            <p:cNvSpPr txBox="1">
              <a:spLocks noChangeArrowheads="1"/>
            </p:cNvSpPr>
            <p:nvPr/>
          </p:nvSpPr>
          <p:spPr bwMode="auto">
            <a:xfrm>
              <a:off x="441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77" name="Text Box 25"/>
            <p:cNvSpPr txBox="1">
              <a:spLocks noChangeArrowheads="1"/>
            </p:cNvSpPr>
            <p:nvPr/>
          </p:nvSpPr>
          <p:spPr bwMode="auto">
            <a:xfrm>
              <a:off x="3936" y="355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62878" name="Line 26"/>
            <p:cNvSpPr>
              <a:spLocks noChangeShapeType="1"/>
            </p:cNvSpPr>
            <p:nvPr/>
          </p:nvSpPr>
          <p:spPr bwMode="auto">
            <a:xfrm>
              <a:off x="3576" y="355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79" name="Line 27"/>
            <p:cNvSpPr>
              <a:spLocks noChangeShapeType="1"/>
            </p:cNvSpPr>
            <p:nvPr/>
          </p:nvSpPr>
          <p:spPr bwMode="auto">
            <a:xfrm flipH="1">
              <a:off x="417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0" name="Line 28"/>
            <p:cNvSpPr>
              <a:spLocks noChangeShapeType="1"/>
            </p:cNvSpPr>
            <p:nvPr/>
          </p:nvSpPr>
          <p:spPr bwMode="auto">
            <a:xfrm>
              <a:off x="4416" y="3491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81" name="Text Box 29"/>
            <p:cNvSpPr txBox="1">
              <a:spLocks noChangeArrowheads="1"/>
            </p:cNvSpPr>
            <p:nvPr/>
          </p:nvSpPr>
          <p:spPr bwMode="auto">
            <a:xfrm>
              <a:off x="3504" y="3072"/>
              <a:ext cx="32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62882" name="Text Box 30"/>
            <p:cNvSpPr txBox="1">
              <a:spLocks noChangeArrowheads="1"/>
            </p:cNvSpPr>
            <p:nvPr/>
          </p:nvSpPr>
          <p:spPr bwMode="auto">
            <a:xfrm>
              <a:off x="3552" y="3540"/>
              <a:ext cx="33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382" b="1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X/0</a:t>
              </a:r>
            </a:p>
          </p:txBody>
        </p:sp>
      </p:grpSp>
      <p:grpSp>
        <p:nvGrpSpPr>
          <p:cNvPr id="162823" name="Group 11"/>
          <p:cNvGrpSpPr>
            <a:grpSpLocks/>
          </p:cNvGrpSpPr>
          <p:nvPr/>
        </p:nvGrpSpPr>
        <p:grpSpPr bwMode="auto">
          <a:xfrm>
            <a:off x="7321539" y="3903857"/>
            <a:ext cx="2886754" cy="2236372"/>
            <a:chOff x="2976" y="2557"/>
            <a:chExt cx="1841" cy="1427"/>
          </a:xfrm>
        </p:grpSpPr>
        <p:sp>
          <p:nvSpPr>
            <p:cNvPr id="162826" name="Oval 12"/>
            <p:cNvSpPr>
              <a:spLocks noChangeArrowheads="1"/>
            </p:cNvSpPr>
            <p:nvPr/>
          </p:nvSpPr>
          <p:spPr bwMode="auto">
            <a:xfrm>
              <a:off x="3792" y="2688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S0</a:t>
              </a:r>
            </a:p>
          </p:txBody>
        </p:sp>
        <p:sp>
          <p:nvSpPr>
            <p:cNvPr id="162827" name="Oval 13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S3</a:t>
              </a:r>
            </a:p>
          </p:txBody>
        </p:sp>
        <p:sp>
          <p:nvSpPr>
            <p:cNvPr id="162828" name="Oval 14"/>
            <p:cNvSpPr>
              <a:spLocks noChangeArrowheads="1"/>
            </p:cNvSpPr>
            <p:nvPr/>
          </p:nvSpPr>
          <p:spPr bwMode="auto">
            <a:xfrm>
              <a:off x="4176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S2</a:t>
              </a:r>
            </a:p>
          </p:txBody>
        </p:sp>
        <p:sp>
          <p:nvSpPr>
            <p:cNvPr id="162829" name="Oval 15"/>
            <p:cNvSpPr>
              <a:spLocks noChangeArrowheads="1"/>
            </p:cNvSpPr>
            <p:nvPr/>
          </p:nvSpPr>
          <p:spPr bwMode="auto">
            <a:xfrm>
              <a:off x="3408" y="3072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S1</a:t>
              </a:r>
            </a:p>
          </p:txBody>
        </p:sp>
        <p:sp>
          <p:nvSpPr>
            <p:cNvPr id="162830" name="Oval 16"/>
            <p:cNvSpPr>
              <a:spLocks noChangeArrowheads="1"/>
            </p:cNvSpPr>
            <p:nvPr/>
          </p:nvSpPr>
          <p:spPr bwMode="auto">
            <a:xfrm>
              <a:off x="3984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S5</a:t>
              </a:r>
            </a:p>
          </p:txBody>
        </p:sp>
        <p:sp>
          <p:nvSpPr>
            <p:cNvPr id="162831" name="Oval 17"/>
            <p:cNvSpPr>
              <a:spLocks noChangeArrowheads="1"/>
            </p:cNvSpPr>
            <p:nvPr/>
          </p:nvSpPr>
          <p:spPr bwMode="auto">
            <a:xfrm>
              <a:off x="4368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S6</a:t>
              </a:r>
            </a:p>
          </p:txBody>
        </p:sp>
        <p:sp>
          <p:nvSpPr>
            <p:cNvPr id="162832" name="Oval 18"/>
            <p:cNvSpPr>
              <a:spLocks noChangeArrowheads="1"/>
            </p:cNvSpPr>
            <p:nvPr/>
          </p:nvSpPr>
          <p:spPr bwMode="auto">
            <a:xfrm>
              <a:off x="3600" y="3456"/>
              <a:ext cx="240" cy="24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S4</a:t>
              </a:r>
            </a:p>
          </p:txBody>
        </p:sp>
        <p:cxnSp>
          <p:nvCxnSpPr>
            <p:cNvPr id="162833" name="AutoShape 19"/>
            <p:cNvCxnSpPr>
              <a:cxnSpLocks noChangeShapeType="1"/>
              <a:stCxn id="162826" idx="3"/>
              <a:endCxn id="162829" idx="7"/>
            </p:cNvCxnSpPr>
            <p:nvPr/>
          </p:nvCxnSpPr>
          <p:spPr bwMode="auto">
            <a:xfrm flipH="1">
              <a:off x="3613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4" name="AutoShape 20"/>
            <p:cNvCxnSpPr>
              <a:cxnSpLocks noChangeShapeType="1"/>
              <a:stCxn id="162829" idx="3"/>
              <a:endCxn id="162827" idx="0"/>
            </p:cNvCxnSpPr>
            <p:nvPr/>
          </p:nvCxnSpPr>
          <p:spPr bwMode="auto">
            <a:xfrm flipH="1">
              <a:off x="3336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5" name="AutoShape 21"/>
            <p:cNvCxnSpPr>
              <a:cxnSpLocks noChangeShapeType="1"/>
              <a:stCxn id="162829" idx="5"/>
              <a:endCxn id="162832" idx="0"/>
            </p:cNvCxnSpPr>
            <p:nvPr/>
          </p:nvCxnSpPr>
          <p:spPr bwMode="auto">
            <a:xfrm>
              <a:off x="3613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6" name="AutoShape 22"/>
            <p:cNvCxnSpPr>
              <a:cxnSpLocks noChangeShapeType="1"/>
              <a:stCxn id="162828" idx="3"/>
              <a:endCxn id="162830" idx="0"/>
            </p:cNvCxnSpPr>
            <p:nvPr/>
          </p:nvCxnSpPr>
          <p:spPr bwMode="auto">
            <a:xfrm flipH="1">
              <a:off x="4104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7" name="AutoShape 23"/>
            <p:cNvCxnSpPr>
              <a:cxnSpLocks noChangeShapeType="1"/>
              <a:stCxn id="162828" idx="5"/>
              <a:endCxn id="162831" idx="0"/>
            </p:cNvCxnSpPr>
            <p:nvPr/>
          </p:nvCxnSpPr>
          <p:spPr bwMode="auto">
            <a:xfrm>
              <a:off x="4381" y="3277"/>
              <a:ext cx="107" cy="17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8" name="AutoShape 24"/>
            <p:cNvCxnSpPr>
              <a:cxnSpLocks noChangeShapeType="1"/>
              <a:stCxn id="162826" idx="5"/>
              <a:endCxn id="162828" idx="1"/>
            </p:cNvCxnSpPr>
            <p:nvPr/>
          </p:nvCxnSpPr>
          <p:spPr bwMode="auto">
            <a:xfrm>
              <a:off x="3997" y="2893"/>
              <a:ext cx="214" cy="21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39" name="AutoShape 25"/>
            <p:cNvCxnSpPr>
              <a:cxnSpLocks noChangeShapeType="1"/>
              <a:endCxn id="162826" idx="1"/>
            </p:cNvCxnSpPr>
            <p:nvPr/>
          </p:nvCxnSpPr>
          <p:spPr bwMode="auto">
            <a:xfrm>
              <a:off x="3661" y="2557"/>
              <a:ext cx="166" cy="166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840" name="AutoShape 26"/>
            <p:cNvCxnSpPr>
              <a:cxnSpLocks noChangeShapeType="1"/>
              <a:endCxn id="162826" idx="2"/>
            </p:cNvCxnSpPr>
            <p:nvPr/>
          </p:nvCxnSpPr>
          <p:spPr bwMode="auto">
            <a:xfrm rot="-5400000">
              <a:off x="2808" y="2976"/>
              <a:ext cx="1152" cy="816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2841" name="Line 27"/>
            <p:cNvSpPr>
              <a:spLocks noChangeShapeType="1"/>
            </p:cNvSpPr>
            <p:nvPr/>
          </p:nvSpPr>
          <p:spPr bwMode="auto">
            <a:xfrm flipH="1">
              <a:off x="2976" y="3984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42" name="Text Box 28"/>
            <p:cNvSpPr txBox="1">
              <a:spLocks noChangeArrowheads="1"/>
            </p:cNvSpPr>
            <p:nvPr/>
          </p:nvSpPr>
          <p:spPr bwMode="auto">
            <a:xfrm>
              <a:off x="4080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43" name="Text Box 29"/>
            <p:cNvSpPr txBox="1">
              <a:spLocks noChangeArrowheads="1"/>
            </p:cNvSpPr>
            <p:nvPr/>
          </p:nvSpPr>
          <p:spPr bwMode="auto">
            <a:xfrm>
              <a:off x="3456" y="2815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62844" name="Text Box 30"/>
            <p:cNvSpPr txBox="1">
              <a:spLocks noChangeArrowheads="1"/>
            </p:cNvSpPr>
            <p:nvPr/>
          </p:nvSpPr>
          <p:spPr bwMode="auto">
            <a:xfrm>
              <a:off x="4368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45" name="Text Box 31"/>
            <p:cNvSpPr txBox="1">
              <a:spLocks noChangeArrowheads="1"/>
            </p:cNvSpPr>
            <p:nvPr/>
          </p:nvSpPr>
          <p:spPr bwMode="auto">
            <a:xfrm>
              <a:off x="4512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46" name="Text Box 32"/>
            <p:cNvSpPr txBox="1">
              <a:spLocks noChangeArrowheads="1"/>
            </p:cNvSpPr>
            <p:nvPr/>
          </p:nvSpPr>
          <p:spPr bwMode="auto">
            <a:xfrm>
              <a:off x="4320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62847" name="Line 33"/>
            <p:cNvSpPr>
              <a:spLocks noChangeShapeType="1"/>
            </p:cNvSpPr>
            <p:nvPr/>
          </p:nvSpPr>
          <p:spPr bwMode="auto">
            <a:xfrm flipH="1">
              <a:off x="316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48" name="Line 34"/>
            <p:cNvSpPr>
              <a:spLocks noChangeShapeType="1"/>
            </p:cNvSpPr>
            <p:nvPr/>
          </p:nvSpPr>
          <p:spPr bwMode="auto">
            <a:xfrm>
              <a:off x="3408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49" name="Line 35"/>
            <p:cNvSpPr>
              <a:spLocks noChangeShapeType="1"/>
            </p:cNvSpPr>
            <p:nvPr/>
          </p:nvSpPr>
          <p:spPr bwMode="auto">
            <a:xfrm flipH="1">
              <a:off x="355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0" name="Line 36"/>
            <p:cNvSpPr>
              <a:spLocks noChangeShapeType="1"/>
            </p:cNvSpPr>
            <p:nvPr/>
          </p:nvSpPr>
          <p:spPr bwMode="auto">
            <a:xfrm>
              <a:off x="3792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1" name="Line 37"/>
            <p:cNvSpPr>
              <a:spLocks noChangeShapeType="1"/>
            </p:cNvSpPr>
            <p:nvPr/>
          </p:nvSpPr>
          <p:spPr bwMode="auto">
            <a:xfrm flipH="1">
              <a:off x="393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2" name="Line 38"/>
            <p:cNvSpPr>
              <a:spLocks noChangeShapeType="1"/>
            </p:cNvSpPr>
            <p:nvPr/>
          </p:nvSpPr>
          <p:spPr bwMode="auto">
            <a:xfrm>
              <a:off x="4176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3" name="Line 39"/>
            <p:cNvSpPr>
              <a:spLocks noChangeShapeType="1"/>
            </p:cNvSpPr>
            <p:nvPr/>
          </p:nvSpPr>
          <p:spPr bwMode="auto">
            <a:xfrm flipH="1">
              <a:off x="432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4" name="Line 40"/>
            <p:cNvSpPr>
              <a:spLocks noChangeShapeType="1"/>
            </p:cNvSpPr>
            <p:nvPr/>
          </p:nvSpPr>
          <p:spPr bwMode="auto">
            <a:xfrm>
              <a:off x="4560" y="3648"/>
              <a:ext cx="96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777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2855" name="Text Box 41"/>
            <p:cNvSpPr txBox="1">
              <a:spLocks noChangeArrowheads="1"/>
            </p:cNvSpPr>
            <p:nvPr/>
          </p:nvSpPr>
          <p:spPr bwMode="auto">
            <a:xfrm>
              <a:off x="3936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62856" name="Text Box 42"/>
            <p:cNvSpPr txBox="1">
              <a:spLocks noChangeArrowheads="1"/>
            </p:cNvSpPr>
            <p:nvPr/>
          </p:nvSpPr>
          <p:spPr bwMode="auto">
            <a:xfrm>
              <a:off x="360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57" name="Text Box 43"/>
            <p:cNvSpPr txBox="1">
              <a:spLocks noChangeArrowheads="1"/>
            </p:cNvSpPr>
            <p:nvPr/>
          </p:nvSpPr>
          <p:spPr bwMode="auto">
            <a:xfrm>
              <a:off x="3120" y="3199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62858" name="Text Box 44"/>
            <p:cNvSpPr txBox="1">
              <a:spLocks noChangeArrowheads="1"/>
            </p:cNvSpPr>
            <p:nvPr/>
          </p:nvSpPr>
          <p:spPr bwMode="auto">
            <a:xfrm>
              <a:off x="4128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59" name="Text Box 45"/>
            <p:cNvSpPr txBox="1">
              <a:spLocks noChangeArrowheads="1"/>
            </p:cNvSpPr>
            <p:nvPr/>
          </p:nvSpPr>
          <p:spPr bwMode="auto">
            <a:xfrm>
              <a:off x="3936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  <p:sp>
          <p:nvSpPr>
            <p:cNvPr id="162860" name="Text Box 46"/>
            <p:cNvSpPr txBox="1">
              <a:spLocks noChangeArrowheads="1"/>
            </p:cNvSpPr>
            <p:nvPr/>
          </p:nvSpPr>
          <p:spPr bwMode="auto">
            <a:xfrm>
              <a:off x="3744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61" name="Text Box 47"/>
            <p:cNvSpPr txBox="1">
              <a:spLocks noChangeArrowheads="1"/>
            </p:cNvSpPr>
            <p:nvPr/>
          </p:nvSpPr>
          <p:spPr bwMode="auto">
            <a:xfrm>
              <a:off x="3552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0/1</a:t>
              </a:r>
            </a:p>
          </p:txBody>
        </p:sp>
        <p:sp>
          <p:nvSpPr>
            <p:cNvPr id="162862" name="Text Box 48"/>
            <p:cNvSpPr txBox="1">
              <a:spLocks noChangeArrowheads="1"/>
            </p:cNvSpPr>
            <p:nvPr/>
          </p:nvSpPr>
          <p:spPr bwMode="auto">
            <a:xfrm>
              <a:off x="3360" y="3583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1/0</a:t>
              </a:r>
            </a:p>
          </p:txBody>
        </p:sp>
        <p:sp>
          <p:nvSpPr>
            <p:cNvPr id="162863" name="Text Box 49"/>
            <p:cNvSpPr txBox="1">
              <a:spLocks noChangeArrowheads="1"/>
            </p:cNvSpPr>
            <p:nvPr/>
          </p:nvSpPr>
          <p:spPr bwMode="auto">
            <a:xfrm>
              <a:off x="3168" y="3727"/>
              <a:ext cx="3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8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0/0</a:t>
              </a:r>
            </a:p>
          </p:txBody>
        </p:sp>
      </p:grpSp>
      <p:sp>
        <p:nvSpPr>
          <p:cNvPr id="162824" name="오른쪽 화살표 3"/>
          <p:cNvSpPr>
            <a:spLocks noChangeArrowheads="1"/>
          </p:cNvSpPr>
          <p:nvPr/>
        </p:nvSpPr>
        <p:spPr bwMode="auto">
          <a:xfrm flipH="1">
            <a:off x="5315542" y="4909990"/>
            <a:ext cx="1593827" cy="493663"/>
          </a:xfrm>
          <a:prstGeom prst="rightArrow">
            <a:avLst>
              <a:gd name="adj1" fmla="val 50000"/>
              <a:gd name="adj2" fmla="val 49684"/>
            </a:avLst>
          </a:prstGeom>
          <a:solidFill>
            <a:srgbClr val="FF6600">
              <a:alpha val="50195"/>
            </a:srgbClr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2369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162825" name="TextBox 1"/>
          <p:cNvSpPr txBox="1">
            <a:spLocks noChangeArrowheads="1"/>
          </p:cNvSpPr>
          <p:nvPr/>
        </p:nvSpPr>
        <p:spPr bwMode="auto">
          <a:xfrm>
            <a:off x="5279498" y="4146771"/>
            <a:ext cx="1675320" cy="698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State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974">
                <a:solidFill>
                  <a:srgbClr val="FF0000"/>
                </a:solidFill>
                <a:latin typeface="Tahoma" panose="020B0604030504040204" pitchFamily="34" charset="0"/>
                <a:ea typeface="굴림" panose="020B0600000101010101" pitchFamily="50" charset="-127"/>
                <a:cs typeface="Tahoma" panose="020B0604030504040204" pitchFamily="34" charset="0"/>
              </a:rPr>
              <a:t>Minimization!</a:t>
            </a:r>
            <a:endParaRPr lang="ko-KR" altLang="en-US" sz="1974">
              <a:solidFill>
                <a:srgbClr val="FF0000"/>
              </a:solidFill>
              <a:latin typeface="Tahoma" panose="020B0604030504040204" pitchFamily="34" charset="0"/>
              <a:ea typeface="굴림" panose="020B0600000101010101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01962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9637938" cy="7668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The Architecture of Synthesizer</a:t>
            </a:r>
            <a:endParaRPr lang="ko-KR" altLang="en-US" b="1" spc="-150" dirty="0">
              <a:solidFill>
                <a:prstClr val="black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8400" y="1364400"/>
            <a:ext cx="7324379" cy="4582800"/>
          </a:xfrm>
        </p:spPr>
        <p:txBody>
          <a:bodyPr>
            <a:normAutofit lnSpcReduction="10000"/>
          </a:bodyPr>
          <a:lstStyle/>
          <a:p>
            <a:pPr marL="450850" indent="-450850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Back end </a:t>
            </a:r>
          </a:p>
          <a:p>
            <a:pPr marL="915988" lvl="1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Analysis/translation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Include managing the design hierarchy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Extract the FSM</a:t>
            </a:r>
          </a:p>
          <a:p>
            <a:pPr marL="1316038" lvl="2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Explore resource sharing  </a:t>
            </a:r>
          </a:p>
          <a:p>
            <a:pPr marL="915988" lvl="1" latinLnBrk="0"/>
            <a:endParaRPr lang="en-US" altLang="zh-TW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TW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logic optimization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316038" lvl="2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new gate network computing the functions specified by a set of Boolean functions, one per primary output</a:t>
            </a:r>
          </a:p>
          <a:p>
            <a:pPr marL="1316038" lvl="2" latinLnBrk="0"/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a number of concerns : functional metric and non-functional metric (area, power, delay)</a:t>
            </a:r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endParaRPr lang="en-US" altLang="zh-TW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5988" lvl="1" latinLnBrk="0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Netlist generation</a:t>
            </a:r>
          </a:p>
        </p:txBody>
      </p:sp>
      <p:pic>
        <p:nvPicPr>
          <p:cNvPr id="4" name="Picture 5" descr="Figure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53" y="1679073"/>
            <a:ext cx="4133028" cy="3446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326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PE controller overview</a:t>
            </a:r>
          </a:p>
          <a:p>
            <a:pPr lvl="1"/>
            <a:r>
              <a:rPr lang="en-US" altLang="ko-KR" dirty="0"/>
              <a:t>Synthesizable Verilog code</a:t>
            </a:r>
          </a:p>
          <a:p>
            <a:pPr lvl="1"/>
            <a:r>
              <a:rPr lang="en-US" altLang="ko-KR" dirty="0"/>
              <a:t>Logic optimization review</a:t>
            </a:r>
          </a:p>
          <a:p>
            <a:r>
              <a:rPr lang="en-US" altLang="ko-KR" dirty="0"/>
              <a:t>Introduction to the lab on Week 5</a:t>
            </a:r>
          </a:p>
          <a:p>
            <a:pPr lvl="1"/>
            <a:r>
              <a:rPr lang="en-US" altLang="ko-KR" dirty="0"/>
              <a:t>Designing the PE controller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 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5"/>
            <a:ext cx="6144835" cy="4351338"/>
          </a:xfrm>
        </p:spPr>
        <p:txBody>
          <a:bodyPr spcCol="7200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PE controller consists of PE, FSM and </a:t>
            </a:r>
            <a:r>
              <a:rPr lang="en-US" altLang="ko-KR" sz="2400" b="1" dirty="0">
                <a:solidFill>
                  <a:srgbClr val="0A00DA"/>
                </a:solidFill>
              </a:rPr>
              <a:t>global BRAM</a:t>
            </a:r>
            <a:endParaRPr lang="en-US" altLang="ko-KR" sz="2400" b="1" dirty="0"/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PE controller takes 32 inputs (data[0]~data[31]) from testbench </a:t>
            </a:r>
          </a:p>
          <a:p>
            <a:pPr lvl="1">
              <a:lnSpc>
                <a:spcPct val="120000"/>
              </a:lnSpc>
            </a:pPr>
            <a:r>
              <a:rPr lang="en-US" altLang="ko-KR" sz="2000" b="1" dirty="0"/>
              <a:t>PE controller writes the former 16 data (</a:t>
            </a:r>
            <a:r>
              <a:rPr lang="en-US" altLang="ko-KR" sz="2000" b="1" dirty="0">
                <a:solidFill>
                  <a:srgbClr val="FF0000"/>
                </a:solidFill>
              </a:rPr>
              <a:t>data[0]~data[15]</a:t>
            </a:r>
            <a:r>
              <a:rPr lang="en-US" altLang="ko-KR" sz="2000" b="1" dirty="0"/>
              <a:t>) on local register (</a:t>
            </a:r>
            <a:r>
              <a:rPr lang="en-US" altLang="ko-KR" sz="2000" b="1" dirty="0" err="1"/>
              <a:t>peram</a:t>
            </a:r>
            <a:r>
              <a:rPr lang="en-US" altLang="ko-KR" sz="2000" b="1" dirty="0"/>
              <a:t>) in PE, and the latter 16 data (</a:t>
            </a:r>
            <a:r>
              <a:rPr lang="en-US" altLang="ko-KR" sz="2000" b="1" dirty="0">
                <a:solidFill>
                  <a:srgbClr val="3C45FA"/>
                </a:solidFill>
              </a:rPr>
              <a:t>data[16]~data[31]</a:t>
            </a:r>
            <a:r>
              <a:rPr lang="en-US" altLang="ko-KR" sz="2000" b="1" dirty="0"/>
              <a:t>) on </a:t>
            </a:r>
            <a:r>
              <a:rPr lang="en-US" altLang="ko-KR" sz="2000" b="1" dirty="0">
                <a:solidFill>
                  <a:srgbClr val="0A00DA"/>
                </a:solidFill>
              </a:rPr>
              <a:t>global BRAM </a:t>
            </a:r>
            <a:r>
              <a:rPr lang="en-US" altLang="ko-KR" sz="2000" b="1" dirty="0"/>
              <a:t>on PE controller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FSM controls PE to calculate inner product (e.g., data[0]*data[16] + data[1]*data[17]+ … + data[15]*data[31]) with several states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341F3F-197B-F24B-B76E-EC0AB670E549}"/>
              </a:ext>
            </a:extLst>
          </p:cNvPr>
          <p:cNvSpPr/>
          <p:nvPr/>
        </p:nvSpPr>
        <p:spPr>
          <a:xfrm>
            <a:off x="8169063" y="1407789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5777A6E-2C58-5C40-8A53-100D8BA40136}"/>
              </a:ext>
            </a:extLst>
          </p:cNvPr>
          <p:cNvSpPr/>
          <p:nvPr/>
        </p:nvSpPr>
        <p:spPr>
          <a:xfrm>
            <a:off x="8625660" y="1407789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213F7-9BE6-3941-8B99-EE2E3CE6A147}"/>
              </a:ext>
            </a:extLst>
          </p:cNvPr>
          <p:cNvSpPr/>
          <p:nvPr/>
        </p:nvSpPr>
        <p:spPr>
          <a:xfrm>
            <a:off x="9082257" y="1423995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2488CB-5221-154D-BBC8-3B079B546164}"/>
              </a:ext>
            </a:extLst>
          </p:cNvPr>
          <p:cNvSpPr/>
          <p:nvPr/>
        </p:nvSpPr>
        <p:spPr>
          <a:xfrm>
            <a:off x="9538854" y="1423995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A93C2F-685F-B048-9D37-F67F50586616}"/>
              </a:ext>
            </a:extLst>
          </p:cNvPr>
          <p:cNvSpPr/>
          <p:nvPr/>
        </p:nvSpPr>
        <p:spPr>
          <a:xfrm>
            <a:off x="8184472" y="1861547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157461-FC1F-274C-BA8B-A74F4BD9DE58}"/>
              </a:ext>
            </a:extLst>
          </p:cNvPr>
          <p:cNvSpPr/>
          <p:nvPr/>
        </p:nvSpPr>
        <p:spPr>
          <a:xfrm>
            <a:off x="8641069" y="1861547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DB3616-0D69-9C44-A5D8-AC772B9C181F}"/>
              </a:ext>
            </a:extLst>
          </p:cNvPr>
          <p:cNvSpPr/>
          <p:nvPr/>
        </p:nvSpPr>
        <p:spPr>
          <a:xfrm>
            <a:off x="9097666" y="1877753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B39232-5214-F448-8FD9-AFA492427802}"/>
              </a:ext>
            </a:extLst>
          </p:cNvPr>
          <p:cNvSpPr/>
          <p:nvPr/>
        </p:nvSpPr>
        <p:spPr>
          <a:xfrm>
            <a:off x="9554263" y="1877753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F6417C-FD38-A94E-8135-3EA3C09D6F5B}"/>
              </a:ext>
            </a:extLst>
          </p:cNvPr>
          <p:cNvSpPr/>
          <p:nvPr/>
        </p:nvSpPr>
        <p:spPr>
          <a:xfrm>
            <a:off x="8184472" y="2316909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35EBFB-5B24-C542-ACBD-58A061049627}"/>
              </a:ext>
            </a:extLst>
          </p:cNvPr>
          <p:cNvSpPr/>
          <p:nvPr/>
        </p:nvSpPr>
        <p:spPr>
          <a:xfrm>
            <a:off x="8641069" y="2316909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B2A7D4-347C-7A4D-941F-CDDC30A4B9DF}"/>
              </a:ext>
            </a:extLst>
          </p:cNvPr>
          <p:cNvSpPr/>
          <p:nvPr/>
        </p:nvSpPr>
        <p:spPr>
          <a:xfrm>
            <a:off x="9097667" y="2333114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06F9723-54E7-D248-87D6-905282DB9819}"/>
              </a:ext>
            </a:extLst>
          </p:cNvPr>
          <p:cNvSpPr/>
          <p:nvPr/>
        </p:nvSpPr>
        <p:spPr>
          <a:xfrm>
            <a:off x="9554264" y="2333114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558C90-836A-3144-8260-CA7EA969C498}"/>
              </a:ext>
            </a:extLst>
          </p:cNvPr>
          <p:cNvSpPr/>
          <p:nvPr/>
        </p:nvSpPr>
        <p:spPr>
          <a:xfrm>
            <a:off x="8199881" y="2770667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9E9753-A291-BF46-BD07-A2119B78585F}"/>
              </a:ext>
            </a:extLst>
          </p:cNvPr>
          <p:cNvSpPr/>
          <p:nvPr/>
        </p:nvSpPr>
        <p:spPr>
          <a:xfrm>
            <a:off x="8656478" y="2770667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38BE24-7F5F-1244-B0A5-A43CADBBBAB8}"/>
              </a:ext>
            </a:extLst>
          </p:cNvPr>
          <p:cNvSpPr/>
          <p:nvPr/>
        </p:nvSpPr>
        <p:spPr>
          <a:xfrm>
            <a:off x="9113075" y="2786872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15FF89-C86F-7A46-8163-90528B44F789}"/>
              </a:ext>
            </a:extLst>
          </p:cNvPr>
          <p:cNvSpPr/>
          <p:nvPr/>
        </p:nvSpPr>
        <p:spPr>
          <a:xfrm>
            <a:off x="9569672" y="2786872"/>
            <a:ext cx="228299" cy="2349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39C4622-E1E1-B949-A0F5-E2278D627098}"/>
              </a:ext>
            </a:extLst>
          </p:cNvPr>
          <p:cNvSpPr/>
          <p:nvPr/>
        </p:nvSpPr>
        <p:spPr>
          <a:xfrm>
            <a:off x="10588570" y="1423995"/>
            <a:ext cx="228299" cy="234982"/>
          </a:xfrm>
          <a:prstGeom prst="rect">
            <a:avLst/>
          </a:prstGeom>
          <a:solidFill>
            <a:srgbClr val="3C45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545477-F9A4-3E48-941E-8BC71DB6AE33}"/>
              </a:ext>
            </a:extLst>
          </p:cNvPr>
          <p:cNvSpPr/>
          <p:nvPr/>
        </p:nvSpPr>
        <p:spPr>
          <a:xfrm>
            <a:off x="10603978" y="1877753"/>
            <a:ext cx="228299" cy="234982"/>
          </a:xfrm>
          <a:prstGeom prst="rect">
            <a:avLst/>
          </a:prstGeom>
          <a:solidFill>
            <a:srgbClr val="3C45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B3CD0C-0F37-A649-90B0-761EE7F6C9DE}"/>
              </a:ext>
            </a:extLst>
          </p:cNvPr>
          <p:cNvSpPr/>
          <p:nvPr/>
        </p:nvSpPr>
        <p:spPr>
          <a:xfrm>
            <a:off x="10603979" y="2333114"/>
            <a:ext cx="228299" cy="234982"/>
          </a:xfrm>
          <a:prstGeom prst="rect">
            <a:avLst/>
          </a:prstGeom>
          <a:solidFill>
            <a:srgbClr val="3C45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27EDBA-706E-CE49-ADC9-706C8EC3DA48}"/>
              </a:ext>
            </a:extLst>
          </p:cNvPr>
          <p:cNvSpPr/>
          <p:nvPr/>
        </p:nvSpPr>
        <p:spPr>
          <a:xfrm>
            <a:off x="10619388" y="2786872"/>
            <a:ext cx="228299" cy="234982"/>
          </a:xfrm>
          <a:prstGeom prst="rect">
            <a:avLst/>
          </a:prstGeom>
          <a:solidFill>
            <a:srgbClr val="3C45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1B36DF-D026-A145-81E4-4F0E22CB2395}"/>
              </a:ext>
            </a:extLst>
          </p:cNvPr>
          <p:cNvSpPr txBox="1"/>
          <p:nvPr/>
        </p:nvSpPr>
        <p:spPr>
          <a:xfrm>
            <a:off x="8497499" y="897661"/>
            <a:ext cx="119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 (M)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0C7CB-4C0E-C445-BCD6-20123CD8AAEB}"/>
              </a:ext>
            </a:extLst>
          </p:cNvPr>
          <p:cNvSpPr txBox="1"/>
          <p:nvPr/>
        </p:nvSpPr>
        <p:spPr>
          <a:xfrm>
            <a:off x="10219159" y="911047"/>
            <a:ext cx="967490" cy="30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Vector (V)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0D56AA6-49C9-2540-88F1-351ED42084E7}"/>
              </a:ext>
            </a:extLst>
          </p:cNvPr>
          <p:cNvSpPr/>
          <p:nvPr/>
        </p:nvSpPr>
        <p:spPr>
          <a:xfrm>
            <a:off x="8062384" y="1317700"/>
            <a:ext cx="1827828" cy="45575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4552C26-C15B-BA4C-8CB4-9CB4B4397D42}"/>
              </a:ext>
            </a:extLst>
          </p:cNvPr>
          <p:cNvSpPr/>
          <p:nvPr/>
        </p:nvSpPr>
        <p:spPr>
          <a:xfrm rot="16200000">
            <a:off x="9801693" y="1990088"/>
            <a:ext cx="1827828" cy="455750"/>
          </a:xfrm>
          <a:prstGeom prst="roundRect">
            <a:avLst/>
          </a:prstGeom>
          <a:noFill/>
          <a:ln w="19050">
            <a:solidFill>
              <a:srgbClr val="3C45F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5D44405-F3BC-0D4A-9D58-63EC0CABB31F}"/>
              </a:ext>
            </a:extLst>
          </p:cNvPr>
          <p:cNvGrpSpPr/>
          <p:nvPr/>
        </p:nvGrpSpPr>
        <p:grpSpPr>
          <a:xfrm>
            <a:off x="9548336" y="3891780"/>
            <a:ext cx="2289522" cy="2236765"/>
            <a:chOff x="2449932" y="2238868"/>
            <a:chExt cx="3805429" cy="388601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1A3BD56-56E5-0246-8EDC-C3DFBE38B688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EB27C1F-EB21-E84E-AEAE-86083B4DC241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07A41B0-5B05-6249-B45A-499341B4B9D5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04F6D7E-5D65-6945-9797-8434E96A93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C7835BE-FB60-3F4A-BF3E-B65C078C1983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7766470-9F6A-4442-A596-00B8A218E6B3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7B07E77-985B-3C4A-A5E9-594C1775B8B5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AAB4B1E-E613-A547-A625-4DA81D9FF0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0C3D20B-6C9E-424E-80E0-91CFBC21E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B4829E3D-0BC4-9048-A49C-76BB6603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BD8B4748-C5A4-2D45-88B7-E29CE360F451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4763BB2-E0D0-D746-A93D-F51680D556B3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928A86E9-FE96-4D43-AE24-C6F697069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AC59D23-2020-314D-AEE9-E8D949B51574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CD5D03-7E88-324A-B900-E03519226FAD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E4C39B-1A7A-A048-A3BE-5B6F413AA315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3A764F-0E65-B24E-B0C3-C39F1E5760AA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1ECD425-B1F7-4F4B-8B10-3900DF91728C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19E145-A733-C345-9029-0E1547444971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40330BA-31F0-7343-A823-6E4B529CA70C}"/>
              </a:ext>
            </a:extLst>
          </p:cNvPr>
          <p:cNvSpPr/>
          <p:nvPr/>
        </p:nvSpPr>
        <p:spPr>
          <a:xfrm>
            <a:off x="8270398" y="4479321"/>
            <a:ext cx="1009601" cy="277012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916A44-A81B-0B46-8C3C-5E4D9FFD43C1}"/>
              </a:ext>
            </a:extLst>
          </p:cNvPr>
          <p:cNvSpPr/>
          <p:nvPr/>
        </p:nvSpPr>
        <p:spPr>
          <a:xfrm>
            <a:off x="7143672" y="3749088"/>
            <a:ext cx="595508" cy="253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9502EA-7112-6F42-8D74-92401B92E792}"/>
              </a:ext>
            </a:extLst>
          </p:cNvPr>
          <p:cNvSpPr txBox="1"/>
          <p:nvPr/>
        </p:nvSpPr>
        <p:spPr>
          <a:xfrm>
            <a:off x="6874123" y="3379756"/>
            <a:ext cx="113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334501-EDB8-0C4F-BDD1-5609648D4E6A}"/>
              </a:ext>
            </a:extLst>
          </p:cNvPr>
          <p:cNvSpPr txBox="1"/>
          <p:nvPr/>
        </p:nvSpPr>
        <p:spPr>
          <a:xfrm>
            <a:off x="10479784" y="38339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CDAAF11-7DED-364D-93D1-17145603EFDB}"/>
              </a:ext>
            </a:extLst>
          </p:cNvPr>
          <p:cNvSpPr/>
          <p:nvPr/>
        </p:nvSpPr>
        <p:spPr>
          <a:xfrm>
            <a:off x="8051593" y="3749088"/>
            <a:ext cx="3870111" cy="2532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위로 굽은 화살표[B] 52">
            <a:extLst>
              <a:ext uri="{FF2B5EF4-FFF2-40B4-BE49-F238E27FC236}">
                <a16:creationId xmlns:a16="http://schemas.microsoft.com/office/drawing/2014/main" id="{2D04D2CA-1869-154B-B668-0F905489A8CF}"/>
              </a:ext>
            </a:extLst>
          </p:cNvPr>
          <p:cNvSpPr/>
          <p:nvPr/>
        </p:nvSpPr>
        <p:spPr>
          <a:xfrm>
            <a:off x="7652444" y="4781819"/>
            <a:ext cx="1070726" cy="57122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3CE3B8AC-6F3C-6A41-8C7A-7AF5080A00AF}"/>
              </a:ext>
            </a:extLst>
          </p:cNvPr>
          <p:cNvSpPr/>
          <p:nvPr/>
        </p:nvSpPr>
        <p:spPr>
          <a:xfrm>
            <a:off x="9306988" y="4488822"/>
            <a:ext cx="251297" cy="277012"/>
          </a:xfrm>
          <a:prstGeom prst="rightArrow">
            <a:avLst/>
          </a:prstGeom>
          <a:solidFill>
            <a:srgbClr val="3C45FA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023D8D3-D41B-7B45-AEBD-9C13ED552AB2}"/>
              </a:ext>
            </a:extLst>
          </p:cNvPr>
          <p:cNvCxnSpPr>
            <a:cxnSpLocks/>
          </p:cNvCxnSpPr>
          <p:nvPr/>
        </p:nvCxnSpPr>
        <p:spPr>
          <a:xfrm flipH="1">
            <a:off x="7739180" y="4187180"/>
            <a:ext cx="1809156" cy="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AFE6E4-9048-2F46-A376-6AB0E7656817}"/>
              </a:ext>
            </a:extLst>
          </p:cNvPr>
          <p:cNvSpPr txBox="1"/>
          <p:nvPr/>
        </p:nvSpPr>
        <p:spPr>
          <a:xfrm>
            <a:off x="7743548" y="4887687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D886E7B-CA6E-CD4F-B0A4-6571ED2A50AE}"/>
              </a:ext>
            </a:extLst>
          </p:cNvPr>
          <p:cNvSpPr txBox="1"/>
          <p:nvPr/>
        </p:nvSpPr>
        <p:spPr>
          <a:xfrm>
            <a:off x="7749132" y="6005435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DACA89A-4389-8C4D-AF32-C26E6C6A807A}"/>
              </a:ext>
            </a:extLst>
          </p:cNvPr>
          <p:cNvSpPr txBox="1"/>
          <p:nvPr/>
        </p:nvSpPr>
        <p:spPr>
          <a:xfrm>
            <a:off x="9097667" y="4758978"/>
            <a:ext cx="73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16 data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EE52FF3-9B01-AB4F-9074-BCE6828B237D}"/>
              </a:ext>
            </a:extLst>
          </p:cNvPr>
          <p:cNvSpPr txBox="1"/>
          <p:nvPr/>
        </p:nvSpPr>
        <p:spPr>
          <a:xfrm>
            <a:off x="9308473" y="3379091"/>
            <a:ext cx="1382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오른쪽 화살표[R] 62">
            <a:extLst>
              <a:ext uri="{FF2B5EF4-FFF2-40B4-BE49-F238E27FC236}">
                <a16:creationId xmlns:a16="http://schemas.microsoft.com/office/drawing/2014/main" id="{30B1F00B-306E-F145-81C4-1111C29B0E59}"/>
              </a:ext>
            </a:extLst>
          </p:cNvPr>
          <p:cNvSpPr/>
          <p:nvPr/>
        </p:nvSpPr>
        <p:spPr>
          <a:xfrm>
            <a:off x="7652444" y="5825092"/>
            <a:ext cx="1884762" cy="2770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F217815-7354-9043-B594-929ADA05DED5}"/>
              </a:ext>
            </a:extLst>
          </p:cNvPr>
          <p:cNvSpPr/>
          <p:nvPr/>
        </p:nvSpPr>
        <p:spPr>
          <a:xfrm>
            <a:off x="8405678" y="5456235"/>
            <a:ext cx="798525" cy="3054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FSM</a:t>
            </a:r>
            <a:endParaRPr kumimoji="1" lang="ko-KR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1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States in FSM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spcCol="7200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/>
              <a:t>S_IDLE: </a:t>
            </a:r>
          </a:p>
          <a:p>
            <a:pPr lvl="1">
              <a:lnSpc>
                <a:spcPct val="120000"/>
              </a:lnSpc>
            </a:pPr>
            <a:r>
              <a:rPr lang="en-US" altLang="ko-KR" sz="2000" b="1" dirty="0"/>
              <a:t>Idle state.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Starts operation with state transition to S_LOAD, when input ‘start==1’.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S_LOAD: </a:t>
            </a:r>
          </a:p>
          <a:p>
            <a:pPr lvl="1">
              <a:lnSpc>
                <a:spcPct val="120000"/>
              </a:lnSpc>
            </a:pPr>
            <a:r>
              <a:rPr lang="en-US" altLang="ko-KR" sz="2000" b="1" dirty="0"/>
              <a:t>Loads 16 data into local memory in PE and load 16 data into global BRAM. After data loading, state moves to S_CALC.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S_CALC: </a:t>
            </a:r>
          </a:p>
          <a:p>
            <a:pPr lvl="1">
              <a:lnSpc>
                <a:spcPct val="120000"/>
              </a:lnSpc>
            </a:pPr>
            <a:r>
              <a:rPr lang="en-US" altLang="ko-KR" sz="2000" b="1" dirty="0"/>
              <a:t>Calculate “inner product” with 16 data from local memory of PE, 16 data from global memory. After calculation, state moves to S_DONE.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</a:t>
            </a:r>
            <a:r>
              <a:rPr lang="en-US" altLang="ko-KR" sz="2400" b="1" dirty="0"/>
              <a:t>S_DONE: </a:t>
            </a:r>
          </a:p>
          <a:p>
            <a:pPr lvl="1">
              <a:lnSpc>
                <a:spcPct val="120000"/>
              </a:lnSpc>
            </a:pPr>
            <a:r>
              <a:rPr lang="en-US" altLang="ko-KR" sz="2000" b="1" dirty="0"/>
              <a:t>Gives ‘done’ as 1. After 5 cycles, state moves to S_IDLE</a:t>
            </a:r>
          </a:p>
        </p:txBody>
      </p:sp>
    </p:spTree>
    <p:extLst>
      <p:ext uri="{BB962C8B-B14F-4D97-AF65-F5344CB8AC3E}">
        <p14:creationId xmlns:p14="http://schemas.microsoft.com/office/powerpoint/2010/main" val="280449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Idle state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E5EEFD-28B0-864E-9B74-D0F9BA0B93B8}"/>
              </a:ext>
            </a:extLst>
          </p:cNvPr>
          <p:cNvGrpSpPr/>
          <p:nvPr/>
        </p:nvGrpSpPr>
        <p:grpSpPr>
          <a:xfrm>
            <a:off x="6945849" y="2460614"/>
            <a:ext cx="2925885" cy="2990511"/>
            <a:chOff x="2449932" y="2238868"/>
            <a:chExt cx="3805429" cy="3886016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5B22D5B-5B76-FE4F-A9F4-71FB4B3BCE55}"/>
                </a:ext>
              </a:extLst>
            </p:cNvPr>
            <p:cNvSpPr/>
            <p:nvPr/>
          </p:nvSpPr>
          <p:spPr>
            <a:xfrm>
              <a:off x="2466473" y="2238868"/>
              <a:ext cx="3753853" cy="3886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5F2A96F-F107-5949-A0CF-6B9E1482C9F4}"/>
                </a:ext>
              </a:extLst>
            </p:cNvPr>
            <p:cNvSpPr/>
            <p:nvPr/>
          </p:nvSpPr>
          <p:spPr>
            <a:xfrm>
              <a:off x="3392905" y="4903863"/>
              <a:ext cx="1196988" cy="48126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peram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6B35250-8CF4-3646-A304-089D6391129D}"/>
                </a:ext>
              </a:extLst>
            </p:cNvPr>
            <p:cNvSpPr/>
            <p:nvPr/>
          </p:nvSpPr>
          <p:spPr>
            <a:xfrm>
              <a:off x="4589893" y="3129020"/>
              <a:ext cx="926432" cy="7822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MAC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3B0DD7A-BF9A-3847-834D-B78DF0746C7F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514031"/>
              <a:ext cx="212342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6E20526-1829-E544-B3E8-B3AA6FB28C33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73" y="3221263"/>
              <a:ext cx="2123420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CB9C4645-8BFE-8E4C-88B1-29CB1F0C15E8}"/>
                </a:ext>
              </a:extLst>
            </p:cNvPr>
            <p:cNvCxnSpPr>
              <a:cxnSpLocks/>
            </p:cNvCxnSpPr>
            <p:nvPr/>
          </p:nvCxnSpPr>
          <p:spPr>
            <a:xfrm>
              <a:off x="5516325" y="3514031"/>
              <a:ext cx="425115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F9669C6B-7C22-FF4A-BCBC-5EC58DF84187}"/>
                </a:ext>
              </a:extLst>
            </p:cNvPr>
            <p:cNvCxnSpPr>
              <a:cxnSpLocks/>
            </p:cNvCxnSpPr>
            <p:nvPr/>
          </p:nvCxnSpPr>
          <p:spPr>
            <a:xfrm>
              <a:off x="5941440" y="2752078"/>
              <a:ext cx="0" cy="761953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BB1EF6AA-A3B9-9644-9D0A-AFE38F6BCC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6469" y="2752078"/>
              <a:ext cx="3474971" cy="15994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41E065F-A751-BD49-B618-A1B7C24F9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3188" y="2764062"/>
              <a:ext cx="0" cy="364959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8034EB4C-9DD6-EB4E-A2A7-24C55D243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3754663"/>
              <a:ext cx="0" cy="114920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B74B536E-1771-B248-984A-41FC6F4C58EF}"/>
                </a:ext>
              </a:extLst>
            </p:cNvPr>
            <p:cNvCxnSpPr>
              <a:cxnSpLocks/>
            </p:cNvCxnSpPr>
            <p:nvPr/>
          </p:nvCxnSpPr>
          <p:spPr>
            <a:xfrm>
              <a:off x="4030579" y="3754663"/>
              <a:ext cx="54277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CAA3912-A9D7-C144-8943-A982963F85F8}"/>
                </a:ext>
              </a:extLst>
            </p:cNvPr>
            <p:cNvCxnSpPr>
              <a:cxnSpLocks/>
            </p:cNvCxnSpPr>
            <p:nvPr/>
          </p:nvCxnSpPr>
          <p:spPr>
            <a:xfrm>
              <a:off x="2466469" y="5838315"/>
              <a:ext cx="1564110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EEA3FE2B-C5A2-DA4C-81DA-195B6D34C7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0579" y="5385127"/>
              <a:ext cx="0" cy="45318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467E52C-882F-9743-8705-3A40226AB362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2449932" y="5144494"/>
              <a:ext cx="942973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9DEE728-6D91-3749-9401-F40672A06B22}"/>
                </a:ext>
              </a:extLst>
            </p:cNvPr>
            <p:cNvSpPr txBox="1"/>
            <p:nvPr/>
          </p:nvSpPr>
          <p:spPr>
            <a:xfrm>
              <a:off x="2632523" y="4665447"/>
              <a:ext cx="61600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6b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6489A1-72D6-B041-81E3-4BA5FE3C5008}"/>
                </a:ext>
              </a:extLst>
            </p:cNvPr>
            <p:cNvSpPr txBox="1"/>
            <p:nvPr/>
          </p:nvSpPr>
          <p:spPr>
            <a:xfrm>
              <a:off x="3312723" y="4156991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872E5B-3D53-1441-BB56-FE81AE3636D8}"/>
                </a:ext>
              </a:extLst>
            </p:cNvPr>
            <p:cNvSpPr txBox="1"/>
            <p:nvPr/>
          </p:nvSpPr>
          <p:spPr>
            <a:xfrm>
              <a:off x="4035218" y="5403953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417551A-9119-2A42-8B60-E5E90527317C}"/>
                </a:ext>
              </a:extLst>
            </p:cNvPr>
            <p:cNvSpPr txBox="1"/>
            <p:nvPr/>
          </p:nvSpPr>
          <p:spPr>
            <a:xfrm>
              <a:off x="5487491" y="3531416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FF11A1-7D95-4849-B690-8081C1F8A7D2}"/>
                </a:ext>
              </a:extLst>
            </p:cNvPr>
            <p:cNvSpPr txBox="1"/>
            <p:nvPr/>
          </p:nvSpPr>
          <p:spPr>
            <a:xfrm>
              <a:off x="3107714" y="3518832"/>
              <a:ext cx="767870" cy="534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32b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0258ED5-D3D1-1745-9AF7-0CF3999372B2}"/>
              </a:ext>
            </a:extLst>
          </p:cNvPr>
          <p:cNvSpPr/>
          <p:nvPr/>
        </p:nvSpPr>
        <p:spPr>
          <a:xfrm>
            <a:off x="5312713" y="3246145"/>
            <a:ext cx="1290216" cy="370360"/>
          </a:xfrm>
          <a:prstGeom prst="rect">
            <a:avLst/>
          </a:prstGeom>
          <a:solidFill>
            <a:schemeClr val="tx1"/>
          </a:solidFill>
          <a:ln>
            <a:solidFill>
              <a:srgbClr val="3C45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globalmem</a:t>
            </a:r>
            <a:endParaRPr kumimoji="1" lang="ko-KR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DDA6D7-111E-D748-B672-BD0E027FFE7D}"/>
              </a:ext>
            </a:extLst>
          </p:cNvPr>
          <p:cNvSpPr/>
          <p:nvPr/>
        </p:nvSpPr>
        <p:spPr>
          <a:xfrm>
            <a:off x="2203579" y="2269838"/>
            <a:ext cx="1199664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AEFC05-A1AF-4146-A0BE-63A589D88E50}"/>
              </a:ext>
            </a:extLst>
          </p:cNvPr>
          <p:cNvSpPr txBox="1"/>
          <p:nvPr/>
        </p:nvSpPr>
        <p:spPr>
          <a:xfrm>
            <a:off x="2285083" y="1772166"/>
            <a:ext cx="116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Testbench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B4AED-1E58-BA4A-9238-D5242A49235E}"/>
              </a:ext>
            </a:extLst>
          </p:cNvPr>
          <p:cNvSpPr txBox="1"/>
          <p:nvPr/>
        </p:nvSpPr>
        <p:spPr>
          <a:xfrm>
            <a:off x="8136189" y="2383349"/>
            <a:ext cx="530984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ED0A779-D4CF-924B-9CC8-649DD8321A59}"/>
              </a:ext>
            </a:extLst>
          </p:cNvPr>
          <p:cNvSpPr/>
          <p:nvPr/>
        </p:nvSpPr>
        <p:spPr>
          <a:xfrm>
            <a:off x="4273214" y="2269838"/>
            <a:ext cx="5705671" cy="3385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CAA12D-2542-A142-9983-ED2FD32A0DAD}"/>
              </a:ext>
            </a:extLst>
          </p:cNvPr>
          <p:cNvSpPr txBox="1"/>
          <p:nvPr/>
        </p:nvSpPr>
        <p:spPr>
          <a:xfrm>
            <a:off x="6639317" y="1775159"/>
            <a:ext cx="1766589" cy="493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PE controller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9675D47-7C01-1741-A201-D6C2843BD7C2}"/>
              </a:ext>
            </a:extLst>
          </p:cNvPr>
          <p:cNvCxnSpPr/>
          <p:nvPr/>
        </p:nvCxnSpPr>
        <p:spPr>
          <a:xfrm>
            <a:off x="3406941" y="2471900"/>
            <a:ext cx="86627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9BDDD6F-88A1-1745-BDC5-1DBB3707D385}"/>
              </a:ext>
            </a:extLst>
          </p:cNvPr>
          <p:cNvSpPr txBox="1"/>
          <p:nvPr/>
        </p:nvSpPr>
        <p:spPr>
          <a:xfrm>
            <a:off x="3519898" y="2101289"/>
            <a:ext cx="61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endParaRPr kumimoji="1" lang="ko-KR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90FDEE0-190B-B44C-80E6-A25FD31EBBB7}"/>
              </a:ext>
            </a:extLst>
          </p:cNvPr>
          <p:cNvCxnSpPr/>
          <p:nvPr/>
        </p:nvCxnSpPr>
        <p:spPr>
          <a:xfrm>
            <a:off x="3399179" y="2953847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C4C5A85-35D3-DA4E-AE8C-81A040F5CA24}"/>
              </a:ext>
            </a:extLst>
          </p:cNvPr>
          <p:cNvSpPr txBox="1"/>
          <p:nvPr/>
        </p:nvSpPr>
        <p:spPr>
          <a:xfrm>
            <a:off x="3493962" y="258756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0696EA3-B133-234E-91D6-AC7692959C4B}"/>
              </a:ext>
            </a:extLst>
          </p:cNvPr>
          <p:cNvCxnSpPr/>
          <p:nvPr/>
        </p:nvCxnSpPr>
        <p:spPr>
          <a:xfrm>
            <a:off x="3410523" y="3437073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D23C14-6CC6-354E-A855-DDA4F824D131}"/>
              </a:ext>
            </a:extLst>
          </p:cNvPr>
          <p:cNvSpPr txBox="1"/>
          <p:nvPr/>
        </p:nvSpPr>
        <p:spPr>
          <a:xfrm>
            <a:off x="3551670" y="3066462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aclk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E60D9FC-911A-4048-BF70-92B648B38E14}"/>
              </a:ext>
            </a:extLst>
          </p:cNvPr>
          <p:cNvCxnSpPr/>
          <p:nvPr/>
        </p:nvCxnSpPr>
        <p:spPr>
          <a:xfrm>
            <a:off x="3393610" y="3925582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7C18741-62E0-E84D-9643-A802C430A7AB}"/>
              </a:ext>
            </a:extLst>
          </p:cNvPr>
          <p:cNvSpPr txBox="1"/>
          <p:nvPr/>
        </p:nvSpPr>
        <p:spPr>
          <a:xfrm>
            <a:off x="3323755" y="3562947"/>
            <a:ext cx="100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areset_n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6709BD6-6161-A443-9957-74E63A1E9946}"/>
              </a:ext>
            </a:extLst>
          </p:cNvPr>
          <p:cNvCxnSpPr/>
          <p:nvPr/>
        </p:nvCxnSpPr>
        <p:spPr>
          <a:xfrm>
            <a:off x="3393610" y="4446386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8F52D9E-0189-A84A-912D-7A9C3DD6BE67}"/>
              </a:ext>
            </a:extLst>
          </p:cNvPr>
          <p:cNvSpPr txBox="1"/>
          <p:nvPr/>
        </p:nvSpPr>
        <p:spPr>
          <a:xfrm>
            <a:off x="3479503" y="4086716"/>
            <a:ext cx="694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raddr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C31B109-EF8D-1448-A7EB-8DCDA145374C}"/>
              </a:ext>
            </a:extLst>
          </p:cNvPr>
          <p:cNvCxnSpPr/>
          <p:nvPr/>
        </p:nvCxnSpPr>
        <p:spPr>
          <a:xfrm>
            <a:off x="3415722" y="5035409"/>
            <a:ext cx="8662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6381B5A-E82F-9F4A-B351-26A5909A49C8}"/>
              </a:ext>
            </a:extLst>
          </p:cNvPr>
          <p:cNvSpPr txBox="1"/>
          <p:nvPr/>
        </p:nvSpPr>
        <p:spPr>
          <a:xfrm>
            <a:off x="3427469" y="4672774"/>
            <a:ext cx="7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rddata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37A92BF-DFE2-4D4C-BA83-58F3DE3BF998}"/>
              </a:ext>
            </a:extLst>
          </p:cNvPr>
          <p:cNvCxnSpPr/>
          <p:nvPr/>
        </p:nvCxnSpPr>
        <p:spPr>
          <a:xfrm>
            <a:off x="3415722" y="5556213"/>
            <a:ext cx="866273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E3FD55C-F800-1C4C-80D1-62192E6D2CF5}"/>
              </a:ext>
            </a:extLst>
          </p:cNvPr>
          <p:cNvSpPr txBox="1"/>
          <p:nvPr/>
        </p:nvSpPr>
        <p:spPr>
          <a:xfrm>
            <a:off x="3405828" y="5193578"/>
            <a:ext cx="84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wrdata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CFD28C1-1359-7D4A-BF8B-955E7495BA9F}"/>
              </a:ext>
            </a:extLst>
          </p:cNvPr>
          <p:cNvGrpSpPr/>
          <p:nvPr/>
        </p:nvGrpSpPr>
        <p:grpSpPr>
          <a:xfrm>
            <a:off x="8842569" y="-36861"/>
            <a:ext cx="2697582" cy="1907834"/>
            <a:chOff x="8842570" y="-34975"/>
            <a:chExt cx="3257272" cy="2220831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D412C4F-2666-8649-B009-283F640B5C22}"/>
                </a:ext>
              </a:extLst>
            </p:cNvPr>
            <p:cNvSpPr/>
            <p:nvPr/>
          </p:nvSpPr>
          <p:spPr>
            <a:xfrm>
              <a:off x="8949249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6E5A04B8-9ECA-1A49-8A4C-A884A779972F}"/>
                </a:ext>
              </a:extLst>
            </p:cNvPr>
            <p:cNvSpPr/>
            <p:nvPr/>
          </p:nvSpPr>
          <p:spPr>
            <a:xfrm>
              <a:off x="9405846" y="46176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DF90FC0-03B3-9447-9253-C9294BE86098}"/>
                </a:ext>
              </a:extLst>
            </p:cNvPr>
            <p:cNvSpPr/>
            <p:nvPr/>
          </p:nvSpPr>
          <p:spPr>
            <a:xfrm>
              <a:off x="9862443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6C0A3D-4290-BA4F-8C0F-5F7F02C3A294}"/>
                </a:ext>
              </a:extLst>
            </p:cNvPr>
            <p:cNvSpPr/>
            <p:nvPr/>
          </p:nvSpPr>
          <p:spPr>
            <a:xfrm>
              <a:off x="10319040" y="477974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FD9553D5-BAA3-2D47-99CA-38A0960E0AE9}"/>
                </a:ext>
              </a:extLst>
            </p:cNvPr>
            <p:cNvSpPr/>
            <p:nvPr/>
          </p:nvSpPr>
          <p:spPr>
            <a:xfrm>
              <a:off x="8964658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E9A62F9-72B0-5941-A7C5-B5D4C19E8A4B}"/>
                </a:ext>
              </a:extLst>
            </p:cNvPr>
            <p:cNvSpPr/>
            <p:nvPr/>
          </p:nvSpPr>
          <p:spPr>
            <a:xfrm>
              <a:off x="9421255" y="91552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BE5B0301-9FAD-9E48-BE80-6FDEED273928}"/>
                </a:ext>
              </a:extLst>
            </p:cNvPr>
            <p:cNvSpPr/>
            <p:nvPr/>
          </p:nvSpPr>
          <p:spPr>
            <a:xfrm>
              <a:off x="9877852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1583D08-21A9-4F45-B4E1-CBE5228C4CC3}"/>
                </a:ext>
              </a:extLst>
            </p:cNvPr>
            <p:cNvSpPr/>
            <p:nvPr/>
          </p:nvSpPr>
          <p:spPr>
            <a:xfrm>
              <a:off x="10334449" y="931732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4AB822E-7A74-BB47-91F3-811E2A2FECAC}"/>
                </a:ext>
              </a:extLst>
            </p:cNvPr>
            <p:cNvSpPr/>
            <p:nvPr/>
          </p:nvSpPr>
          <p:spPr>
            <a:xfrm>
              <a:off x="8964658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CF7E1C9-767A-804F-84DA-DA4397D26C4E}"/>
                </a:ext>
              </a:extLst>
            </p:cNvPr>
            <p:cNvSpPr/>
            <p:nvPr/>
          </p:nvSpPr>
          <p:spPr>
            <a:xfrm>
              <a:off x="9421255" y="1370888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50700CC-8DF3-B349-9ACD-9C13DDB1516F}"/>
                </a:ext>
              </a:extLst>
            </p:cNvPr>
            <p:cNvSpPr/>
            <p:nvPr/>
          </p:nvSpPr>
          <p:spPr>
            <a:xfrm>
              <a:off x="9877853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C8D3CDB-5BBC-AE43-9E5E-3647DD3BA495}"/>
                </a:ext>
              </a:extLst>
            </p:cNvPr>
            <p:cNvSpPr/>
            <p:nvPr/>
          </p:nvSpPr>
          <p:spPr>
            <a:xfrm>
              <a:off x="10334450" y="1387093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E112F27-B657-0945-B844-21B553C47E3B}"/>
                </a:ext>
              </a:extLst>
            </p:cNvPr>
            <p:cNvSpPr/>
            <p:nvPr/>
          </p:nvSpPr>
          <p:spPr>
            <a:xfrm>
              <a:off x="8980067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33E5C30-AFB1-4240-9BE0-958C898A9E82}"/>
                </a:ext>
              </a:extLst>
            </p:cNvPr>
            <p:cNvSpPr/>
            <p:nvPr/>
          </p:nvSpPr>
          <p:spPr>
            <a:xfrm>
              <a:off x="9436664" y="1824646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83A6B3BD-F42D-E04B-801C-D8D8259E0469}"/>
                </a:ext>
              </a:extLst>
            </p:cNvPr>
            <p:cNvSpPr/>
            <p:nvPr/>
          </p:nvSpPr>
          <p:spPr>
            <a:xfrm>
              <a:off x="9893261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9F7FE84-F981-5740-924E-201156B1C7DA}"/>
                </a:ext>
              </a:extLst>
            </p:cNvPr>
            <p:cNvSpPr/>
            <p:nvPr/>
          </p:nvSpPr>
          <p:spPr>
            <a:xfrm>
              <a:off x="10349858" y="1840851"/>
              <a:ext cx="228299" cy="234982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B1EB882C-879E-734C-94B0-7E4960666D27}"/>
                </a:ext>
              </a:extLst>
            </p:cNvPr>
            <p:cNvSpPr/>
            <p:nvPr/>
          </p:nvSpPr>
          <p:spPr>
            <a:xfrm>
              <a:off x="11368756" y="477974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1388CC8-D05A-424E-A0E7-DCE9F5B11E79}"/>
                </a:ext>
              </a:extLst>
            </p:cNvPr>
            <p:cNvSpPr/>
            <p:nvPr/>
          </p:nvSpPr>
          <p:spPr>
            <a:xfrm>
              <a:off x="11384164" y="931732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22221A34-2494-9341-B276-94632842EC95}"/>
                </a:ext>
              </a:extLst>
            </p:cNvPr>
            <p:cNvSpPr/>
            <p:nvPr/>
          </p:nvSpPr>
          <p:spPr>
            <a:xfrm>
              <a:off x="11384165" y="1387093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365F3C4-2B14-2E40-A869-E11BAB9B8134}"/>
                </a:ext>
              </a:extLst>
            </p:cNvPr>
            <p:cNvSpPr/>
            <p:nvPr/>
          </p:nvSpPr>
          <p:spPr>
            <a:xfrm>
              <a:off x="11399574" y="1840851"/>
              <a:ext cx="228299" cy="234982"/>
            </a:xfrm>
            <a:prstGeom prst="rect">
              <a:avLst/>
            </a:prstGeom>
            <a:solidFill>
              <a:srgbClr val="3C45F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5A83241-5773-8544-BD5D-B0A9F6603A6B}"/>
                </a:ext>
              </a:extLst>
            </p:cNvPr>
            <p:cNvSpPr txBox="1"/>
            <p:nvPr/>
          </p:nvSpPr>
          <p:spPr>
            <a:xfrm>
              <a:off x="9179060" y="8666"/>
              <a:ext cx="1171343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Matrix (M)</a:t>
              </a:r>
              <a:endParaRPr kumimoji="1" lang="ko-KR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ADFA44-C213-1D44-A0D8-9D27B596654F}"/>
                </a:ext>
              </a:extLst>
            </p:cNvPr>
            <p:cNvSpPr txBox="1"/>
            <p:nvPr/>
          </p:nvSpPr>
          <p:spPr>
            <a:xfrm>
              <a:off x="10999344" y="-34975"/>
              <a:ext cx="1100498" cy="3582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Vector (V)</a:t>
              </a:r>
              <a:endParaRPr kumimoji="1" lang="ko-KR" altLang="en-US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E2737076-530D-214D-A33E-127DA1A73EC3}"/>
                </a:ext>
              </a:extLst>
            </p:cNvPr>
            <p:cNvSpPr/>
            <p:nvPr/>
          </p:nvSpPr>
          <p:spPr>
            <a:xfrm>
              <a:off x="8842570" y="371679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모서리가 둥근 직사각형 105">
              <a:extLst>
                <a:ext uri="{FF2B5EF4-FFF2-40B4-BE49-F238E27FC236}">
                  <a16:creationId xmlns:a16="http://schemas.microsoft.com/office/drawing/2014/main" id="{96E76865-8637-8F43-8277-BAD686C42C20}"/>
                </a:ext>
              </a:extLst>
            </p:cNvPr>
            <p:cNvSpPr/>
            <p:nvPr/>
          </p:nvSpPr>
          <p:spPr>
            <a:xfrm rot="16200000">
              <a:off x="10581879" y="1044067"/>
              <a:ext cx="1827828" cy="455750"/>
            </a:xfrm>
            <a:prstGeom prst="roundRect">
              <a:avLst/>
            </a:prstGeom>
            <a:noFill/>
            <a:ln w="19050">
              <a:solidFill>
                <a:srgbClr val="3C45F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17334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"/>
</p:tagLst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438E2E0D-734F-4930-8B15-ACB92809B9F4}" vid="{00F0D65F-4041-4E67-B318-B1540A08318E}"/>
    </a:ext>
  </a:extLst>
</a:theme>
</file>

<file path=ppt/theme/theme2.xml><?xml version="1.0" encoding="utf-8"?>
<a:theme xmlns:a="http://schemas.openxmlformats.org/drawingml/2006/main" name="template">
  <a:themeElements>
    <a:clrScheme name="template.po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template.pot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plate.po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.po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.po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.po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.po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.po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.po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2770</TotalTime>
  <Words>6932</Words>
  <Application>Microsoft Macintosh PowerPoint</Application>
  <PresentationFormat>와이드스크린</PresentationFormat>
  <Paragraphs>1308</Paragraphs>
  <Slides>62</Slides>
  <Notes>21</Notes>
  <HiddenSlides>0</HiddenSlides>
  <MMClips>12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62</vt:i4>
      </vt:variant>
    </vt:vector>
  </HeadingPairs>
  <TitlesOfParts>
    <vt:vector size="81" baseType="lpstr">
      <vt:lpstr>굴림</vt:lpstr>
      <vt:lpstr>맑은 고딕</vt:lpstr>
      <vt:lpstr>華康中楷體</vt:lpstr>
      <vt:lpstr>Arial Unicode MS</vt:lpstr>
      <vt:lpstr>新細明體</vt:lpstr>
      <vt:lpstr>Arial</vt:lpstr>
      <vt:lpstr>Arial Black</vt:lpstr>
      <vt:lpstr>Calibri</vt:lpstr>
      <vt:lpstr>Comic Sans MS</vt:lpstr>
      <vt:lpstr>Consolas</vt:lpstr>
      <vt:lpstr>Monotype Sorts</vt:lpstr>
      <vt:lpstr>Tahoma</vt:lpstr>
      <vt:lpstr>Times New Roman</vt:lpstr>
      <vt:lpstr>Wingdings</vt:lpstr>
      <vt:lpstr>테마1</vt:lpstr>
      <vt:lpstr>template</vt:lpstr>
      <vt:lpstr>Office 테마</vt:lpstr>
      <vt:lpstr>1_Office 테마</vt:lpstr>
      <vt:lpstr>2_Office 테마</vt:lpstr>
      <vt:lpstr>Hardware System Design (Week 5) Verilog Design 4</vt:lpstr>
      <vt:lpstr>Weekly Schedule</vt:lpstr>
      <vt:lpstr>Agenda</vt:lpstr>
      <vt:lpstr>Final Project Overview: Matrix Multiplication IP</vt:lpstr>
      <vt:lpstr>Processing Element (PE) for Dot Product (V*V)</vt:lpstr>
      <vt:lpstr>PE Controller in Week 5</vt:lpstr>
      <vt:lpstr>PE Controller</vt:lpstr>
      <vt:lpstr>States in FSM</vt:lpstr>
      <vt:lpstr>Idle state</vt:lpstr>
      <vt:lpstr>Load state</vt:lpstr>
      <vt:lpstr>Processing Element (PE): Step 1</vt:lpstr>
      <vt:lpstr>Load state</vt:lpstr>
      <vt:lpstr>Calc state</vt:lpstr>
      <vt:lpstr>Processing Element (PE): Step 2</vt:lpstr>
      <vt:lpstr>Processing Element (PE): Step 2</vt:lpstr>
      <vt:lpstr>Processing Element (PE): Step 2</vt:lpstr>
      <vt:lpstr>Processing Element (PE): Step 2</vt:lpstr>
      <vt:lpstr>Done state</vt:lpstr>
      <vt:lpstr>Processing Element (PE): Step 2</vt:lpstr>
      <vt:lpstr>Basic Logic Design With Verilog IV</vt:lpstr>
      <vt:lpstr>Example: Simple PE (Processing Element) Controller</vt:lpstr>
      <vt:lpstr>Example: Simple PE controller - continued</vt:lpstr>
      <vt:lpstr>Example: Simple PE controller</vt:lpstr>
      <vt:lpstr>Example: Simple PE controller</vt:lpstr>
      <vt:lpstr>Logic Synthesizer</vt:lpstr>
      <vt:lpstr>Logic Synthesis Environment</vt:lpstr>
      <vt:lpstr>Design Constraints</vt:lpstr>
      <vt:lpstr>Flow in Synthesizer</vt:lpstr>
      <vt:lpstr>The Architecture of Synthesizer</vt:lpstr>
      <vt:lpstr>Writing Synthesizable Code</vt:lpstr>
      <vt:lpstr>Synthesizable Operators</vt:lpstr>
      <vt:lpstr>Synthesizable if-else Statements</vt:lpstr>
      <vt:lpstr>Latch Inference --- Incomplete if-else Statements</vt:lpstr>
      <vt:lpstr>Synthesizable if-else Statements</vt:lpstr>
      <vt:lpstr>Coding Style</vt:lpstr>
      <vt:lpstr>Synthesizable case Statements</vt:lpstr>
      <vt:lpstr>Latch Inference --- Incomplete Case Statements</vt:lpstr>
      <vt:lpstr>Latch Inference --- Complete Case Statements</vt:lpstr>
      <vt:lpstr>Mixed Use of posedge/level Signals</vt:lpstr>
      <vt:lpstr>Mixed Use of posedge/negedge Signals</vt:lpstr>
      <vt:lpstr>Loop Structures</vt:lpstr>
      <vt:lpstr>Loop Structures - An Incorrectly Synthesizable Example</vt:lpstr>
      <vt:lpstr>Loop Structures - An Incorrectly Synthesizable Example</vt:lpstr>
      <vt:lpstr>Loop Structures - An Incorrectly Synthesizable Example</vt:lpstr>
      <vt:lpstr>Loop Structures - An Correctly Synthesizable Example</vt:lpstr>
      <vt:lpstr>The Architecture of Synthesizer</vt:lpstr>
      <vt:lpstr>Logic Optimization</vt:lpstr>
      <vt:lpstr>Logic Optimization</vt:lpstr>
      <vt:lpstr>Algorithmic Approach to State Minimization</vt:lpstr>
      <vt:lpstr>State Minimization Example</vt:lpstr>
      <vt:lpstr>Method of Successive Partitions</vt:lpstr>
      <vt:lpstr>Method of Successive Partitions</vt:lpstr>
      <vt:lpstr>Method of Successive Partitions</vt:lpstr>
      <vt:lpstr>Method of Successive Partitions</vt:lpstr>
      <vt:lpstr>Method of Successive Partitions</vt:lpstr>
      <vt:lpstr>Method of Successive Partitions</vt:lpstr>
      <vt:lpstr>Minimized FSM</vt:lpstr>
      <vt:lpstr>Minimized FSM</vt:lpstr>
      <vt:lpstr>Minimized FSM: A Simple Illustration</vt:lpstr>
      <vt:lpstr>Minimized FSM</vt:lpstr>
      <vt:lpstr>The Architecture of Synthesizer</vt:lpstr>
      <vt:lpstr>Agenda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Microsoft Office User</cp:lastModifiedBy>
  <cp:revision>295</cp:revision>
  <dcterms:created xsi:type="dcterms:W3CDTF">2014-11-18T04:46:38Z</dcterms:created>
  <dcterms:modified xsi:type="dcterms:W3CDTF">2020-04-08T11:42:41Z</dcterms:modified>
</cp:coreProperties>
</file>